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18288000" cy="10287000"/>
  <p:notesSz cx="6858000" cy="9144000"/>
  <p:embeddedFontLst>
    <p:embeddedFont>
      <p:font typeface="Loubag Bold" charset="1" panose="02020A03060303060403"/>
      <p:regular r:id="rId46"/>
    </p:embeddedFont>
    <p:embeddedFont>
      <p:font typeface="Canva Sans Bold" charset="1" panose="020B0803030501040103"/>
      <p:regular r:id="rId47"/>
    </p:embeddedFont>
    <p:embeddedFont>
      <p:font typeface="Loubag" charset="1" panose="02020A03060303060403"/>
      <p:regular r:id="rId48"/>
    </p:embeddedFont>
    <p:embeddedFont>
      <p:font typeface="Clear Sans" charset="1" panose="020B0503030202020304"/>
      <p:regular r:id="rId49"/>
    </p:embeddedFont>
    <p:embeddedFont>
      <p:font typeface="Canva Sans" charset="1" panose="020B0503030501040103"/>
      <p:regular r:id="rId53"/>
    </p:embeddedFont>
    <p:embeddedFont>
      <p:font typeface="Aleo" charset="1" panose="020F0502020204030203"/>
      <p:regular r:id="rId60"/>
    </p:embeddedFont>
    <p:embeddedFont>
      <p:font typeface="The Seasons" charset="1" panose="00000000000000000000"/>
      <p:regular r:id="rId62"/>
    </p:embeddedFont>
    <p:embeddedFont>
      <p:font typeface="Montserrat Extra-Light" charset="1" panose="0000030000000000000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notesMasters/notesMaster1.xml" Type="http://schemas.openxmlformats.org/officeDocument/2006/relationships/notesMaster"/><Relationship Id="rId51" Target="theme/theme2.xml" Type="http://schemas.openxmlformats.org/officeDocument/2006/relationships/theme"/><Relationship Id="rId52" Target="notesSlides/notesSlide1.xml" Type="http://schemas.openxmlformats.org/officeDocument/2006/relationships/notesSlide"/><Relationship Id="rId53" Target="fonts/font53.fntdata" Type="http://schemas.openxmlformats.org/officeDocument/2006/relationships/font"/><Relationship Id="rId54" Target="notesSlides/notesSlide2.xml" Type="http://schemas.openxmlformats.org/officeDocument/2006/relationships/notesSlide"/><Relationship Id="rId55" Target="notesSlides/notesSlide3.xml" Type="http://schemas.openxmlformats.org/officeDocument/2006/relationships/notesSlide"/><Relationship Id="rId56" Target="notesSlides/notesSlide4.xml" Type="http://schemas.openxmlformats.org/officeDocument/2006/relationships/notesSlide"/><Relationship Id="rId57" Target="notesSlides/notesSlide5.xml" Type="http://schemas.openxmlformats.org/officeDocument/2006/relationships/notesSlide"/><Relationship Id="rId58" Target="notesSlides/notesSlide6.xml" Type="http://schemas.openxmlformats.org/officeDocument/2006/relationships/notesSlide"/><Relationship Id="rId59" Target="notesSlides/notesSlide7.xml" Type="http://schemas.openxmlformats.org/officeDocument/2006/relationships/notesSlide"/><Relationship Id="rId6" Target="slides/slide1.xml" Type="http://schemas.openxmlformats.org/officeDocument/2006/relationships/slide"/><Relationship Id="rId60" Target="fonts/font60.fntdata" Type="http://schemas.openxmlformats.org/officeDocument/2006/relationships/font"/><Relationship Id="rId61" Target="notesSlides/notesSlide8.xml" Type="http://schemas.openxmlformats.org/officeDocument/2006/relationships/notesSlide"/><Relationship Id="rId62" Target="fonts/font62.fntdata" Type="http://schemas.openxmlformats.org/officeDocument/2006/relationships/font"/><Relationship Id="rId63" Target="notesSlides/notesSlide9.xml" Type="http://schemas.openxmlformats.org/officeDocument/2006/relationships/notesSlide"/><Relationship Id="rId64" Target="notesSlides/notesSlide10.xml" Type="http://schemas.openxmlformats.org/officeDocument/2006/relationships/notesSlide"/><Relationship Id="rId65" Target="notesSlides/notesSlide11.xml" Type="http://schemas.openxmlformats.org/officeDocument/2006/relationships/notesSlide"/><Relationship Id="rId66" Target="notesSlides/notesSlide12.xml" Type="http://schemas.openxmlformats.org/officeDocument/2006/relationships/notesSlide"/><Relationship Id="rId67" Target="notesSlides/notesSlide13.xml" Type="http://schemas.openxmlformats.org/officeDocument/2006/relationships/notesSlide"/><Relationship Id="rId68" Target="notesSlides/notesSlide14.xml" Type="http://schemas.openxmlformats.org/officeDocument/2006/relationships/notesSlide"/><Relationship Id="rId69" Target="notesSlides/notesSlide15.xml" Type="http://schemas.openxmlformats.org/officeDocument/2006/relationships/notesSlide"/><Relationship Id="rId7" Target="slides/slide2.xml" Type="http://schemas.openxmlformats.org/officeDocument/2006/relationships/slide"/><Relationship Id="rId70" Target="notesSlides/notesSlide16.xml" Type="http://schemas.openxmlformats.org/officeDocument/2006/relationships/notesSlide"/><Relationship Id="rId71" Target="notesSlides/notesSlide17.xml" Type="http://schemas.openxmlformats.org/officeDocument/2006/relationships/notesSlide"/><Relationship Id="rId72" Target="notesSlides/notesSlide18.xml" Type="http://schemas.openxmlformats.org/officeDocument/2006/relationships/notesSlide"/><Relationship Id="rId73" Target="notesSlides/notesSlide19.xml" Type="http://schemas.openxmlformats.org/officeDocument/2006/relationships/notesSlide"/><Relationship Id="rId74" Target="notesSlides/notesSlide20.xml" Type="http://schemas.openxmlformats.org/officeDocument/2006/relationships/notesSlide"/><Relationship Id="rId75" Target="fonts/font75.fntdata" Type="http://schemas.openxmlformats.org/officeDocument/2006/relationships/font"/><Relationship Id="rId76" Target="notesSlides/notesSlide21.xml" Type="http://schemas.openxmlformats.org/officeDocument/2006/relationships/notesSlide"/><Relationship Id="rId77" Target="notesSlides/notesSlide22.xml" Type="http://schemas.openxmlformats.org/officeDocument/2006/relationships/note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Hier eine kleine, tiefe Weisheit des grossen Hippokrates, die aktueller ist, dennje.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Wasser ist die Kraft der Natur!</a:t>
            </a:r>
          </a:p>
          <a:p>
            <a:r>
              <a:rPr lang="en-US"/>
              <a:t>Protein + Wasser + Sauerstoff  Überleben</a:t>
            </a:r>
          </a:p>
          <a:p>
            <a:r>
              <a:rPr lang="en-US"/>
              <a:t/>
            </a:r>
          </a:p>
          <a:p>
            <a:r>
              <a:rPr lang="en-US"/>
              <a:t>Augen 99%</a:t>
            </a:r>
          </a:p>
          <a:p>
            <a:r>
              <a:rPr lang="en-US"/>
              <a:t>Knochen 22%</a:t>
            </a:r>
          </a:p>
          <a:p>
            <a:r>
              <a:rPr lang="en-US"/>
              <a:t>Haut 70%</a:t>
            </a:r>
          </a:p>
          <a:p>
            <a:r>
              <a:rPr lang="en-US"/>
              <a:t>Gelenke 83 %</a:t>
            </a:r>
          </a:p>
          <a:p>
            <a:r>
              <a:rPr lang="en-US"/>
              <a:t>Leber 85 %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Zusammensetzung des Körpers:</a:t>
            </a:r>
          </a:p>
          <a:p>
            <a:r>
              <a:rPr lang="en-US"/>
              <a:t>70-75% Wasser</a:t>
            </a:r>
          </a:p>
          <a:p>
            <a:r>
              <a:rPr lang="en-US"/>
              <a:t>+Karbon</a:t>
            </a:r>
          </a:p>
          <a:p>
            <a:r>
              <a:rPr lang="en-US"/>
              <a:t>+Wasserstoff</a:t>
            </a:r>
          </a:p>
          <a:p>
            <a:r>
              <a:rPr lang="en-US"/>
              <a:t>= 92-94% des Körpers!</a:t>
            </a:r>
          </a:p>
          <a:p>
            <a:r>
              <a:rPr lang="en-US"/>
              <a:t/>
            </a:r>
          </a:p>
          <a:p>
            <a:r>
              <a:rPr lang="en-US"/>
              <a:t>Frauen: 55% Wassergehalt</a:t>
            </a:r>
          </a:p>
          <a:p>
            <a:r>
              <a:rPr lang="en-US"/>
              <a:t>Männer: 60% Wassergehalt</a:t>
            </a:r>
          </a:p>
          <a:p>
            <a:r>
              <a:rPr lang="en-US"/>
              <a:t>Alte Leute: 50%  Parkinson, Alzheimer und co.</a:t>
            </a:r>
          </a:p>
          <a:p>
            <a:r>
              <a:rPr lang="en-US"/>
              <a:t>Tod: 45% Wassergehalt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Boyd Truman</a:t>
            </a:r>
          </a:p>
          <a:p>
            <a:r>
              <a:rPr lang="en-US"/>
              <a:t/>
            </a:r>
          </a:p>
          <a:p>
            <a:r>
              <a:rPr lang="en-US"/>
              <a:t>«Wir behandeln unseren Körper wie einen experimentellen Mechanismus statt wie einen elektrischen natürlichen Organismus»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Zucker ist überall versteckt.</a:t>
            </a:r>
          </a:p>
          <a:p>
            <a:r>
              <a:rPr lang="en-US"/>
              <a:t/>
            </a:r>
          </a:p>
          <a:p>
            <a:r>
              <a:rPr lang="en-US"/>
              <a:t>Beispiel auch Brotaufstrich natürlich. èberall Rohrohrzucker, Agavendicksaft, Traubensaft</a:t>
            </a:r>
          </a:p>
          <a:p>
            <a:r>
              <a:rPr lang="en-US"/>
              <a:t/>
            </a:r>
          </a:p>
          <a:p>
            <a:r>
              <a:rPr lang="en-US"/>
              <a:t>Maltodextrin, Dextrose,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Terrazyme bei Ekzemen oder Milchprodukteallergie verwenden. Es enthält Lactase, das hilft, die Lactose aufzuspalten.</a:t>
            </a:r>
          </a:p>
          <a:p>
            <a:r>
              <a:rPr lang="en-US"/>
              <a:t>Unbedingt auch für stillende Mütter zu empfehlen, insbesondere, wenn ihre Babies Ekzeme haben.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Zum Beispiel das Protokoll Entzündungen:</a:t>
            </a:r>
          </a:p>
          <a:p>
            <a:r>
              <a:rPr lang="en-US"/>
              <a:t/>
            </a:r>
          </a:p>
          <a:p>
            <a:r>
              <a:rPr lang="en-US"/>
              <a:t>Ich schaue mir zuerst die möglichen Gesundheitsthemen an:</a:t>
            </a:r>
          </a:p>
          <a:p>
            <a:r>
              <a:rPr lang="en-US"/>
              <a:t>Arthritis</a:t>
            </a:r>
          </a:p>
          <a:p>
            <a:r>
              <a:rPr lang="en-US"/>
              <a:t>Entzündungen</a:t>
            </a:r>
          </a:p>
          <a:p>
            <a:r>
              <a:rPr lang="en-US"/>
              <a:t>Gelenkschmerzen</a:t>
            </a:r>
          </a:p>
          <a:p>
            <a:r>
              <a:rPr lang="en-US"/>
              <a:t>Krampfadern</a:t>
            </a:r>
          </a:p>
          <a:p>
            <a:r>
              <a:rPr lang="en-US"/>
              <a:t>Kopfschmerzen</a:t>
            </a:r>
          </a:p>
          <a:p>
            <a:r>
              <a:rPr lang="en-US"/>
              <a:t>Sehnenentzündung</a:t>
            </a:r>
          </a:p>
          <a:p>
            <a:r>
              <a:rPr lang="en-US"/>
              <a:t>usw</a:t>
            </a:r>
          </a:p>
          <a:p>
            <a:r>
              <a:rPr lang="en-US"/>
              <a:t/>
            </a:r>
          </a:p>
          <a:p>
            <a:r>
              <a:rPr lang="en-US"/>
              <a:t>ja, das passt.</a:t>
            </a:r>
          </a:p>
          <a:p>
            <a:r>
              <a:rPr lang="en-US"/>
              <a:t/>
            </a:r>
          </a:p>
          <a:p>
            <a:r>
              <a:rPr lang="en-US"/>
              <a:t>Ich sehe die betroffenen Körpersysteme und auf der linken Seite dann das Protokoll und die Öle, die ich brauche. Und nach den Symbolen sehe ich, wie sie angewendet werden.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Zum Beispiel das Protokoll Entzündungen:</a:t>
            </a:r>
          </a:p>
          <a:p>
            <a:r>
              <a:rPr lang="en-US"/>
              <a:t/>
            </a:r>
          </a:p>
          <a:p>
            <a:r>
              <a:rPr lang="en-US"/>
              <a:t>Ich schaue mir zuerst die möglichen Gesundheitsthemen an:</a:t>
            </a:r>
          </a:p>
          <a:p>
            <a:r>
              <a:rPr lang="en-US"/>
              <a:t>Arthritis</a:t>
            </a:r>
          </a:p>
          <a:p>
            <a:r>
              <a:rPr lang="en-US"/>
              <a:t>Entzündungen</a:t>
            </a:r>
          </a:p>
          <a:p>
            <a:r>
              <a:rPr lang="en-US"/>
              <a:t>Gelenkschmerzen</a:t>
            </a:r>
          </a:p>
          <a:p>
            <a:r>
              <a:rPr lang="en-US"/>
              <a:t>Krampfadern</a:t>
            </a:r>
          </a:p>
          <a:p>
            <a:r>
              <a:rPr lang="en-US"/>
              <a:t>Kopfschmerzen</a:t>
            </a:r>
          </a:p>
          <a:p>
            <a:r>
              <a:rPr lang="en-US"/>
              <a:t>Sehnenentzündung</a:t>
            </a:r>
          </a:p>
          <a:p>
            <a:r>
              <a:rPr lang="en-US"/>
              <a:t>usw</a:t>
            </a:r>
          </a:p>
          <a:p>
            <a:r>
              <a:rPr lang="en-US"/>
              <a:t/>
            </a:r>
          </a:p>
          <a:p>
            <a:r>
              <a:rPr lang="en-US"/>
              <a:t>ja, das passt.</a:t>
            </a:r>
          </a:p>
          <a:p>
            <a:r>
              <a:rPr lang="en-US"/>
              <a:t/>
            </a:r>
          </a:p>
          <a:p>
            <a:r>
              <a:rPr lang="en-US"/>
              <a:t>Ich sehe die betroffenen Körpersysteme und auf der linken Seite dann das Protokoll und die Öle, die ich brauche. Und nach den Symbolen sehe ich, wie sie angewendet werden.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Zuerst wird immer Weihrauch auf den Nacken und Schulterbereich aufgetragen. Weihrauch ist die perfekte Grundlage, denn es hat den verstärkenden Effekt für die Öle, die danach kommen.</a:t>
            </a:r>
          </a:p>
          <a:p>
            <a:r>
              <a:rPr lang="en-US"/>
              <a:t/>
            </a:r>
          </a:p>
          <a:p>
            <a:r>
              <a:rPr lang="en-US"/>
              <a:t>Pfefferminze, Grüne Minze oder Sibirische Fichte macht immer den Schluss. Denn es hat eine aktivierende Wirkung.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Zum Beispiel fehlt dir die Atemwegsmischung AIr, dann kannst Du Eukalyptus oder Rosmarin oder Teebaum verwenden.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Es gibt das Büchlein mit den Protokollen. </a:t>
            </a:r>
          </a:p>
          <a:p>
            <a:r>
              <a:rPr lang="en-US"/>
              <a:t/>
            </a:r>
          </a:p>
          <a:p>
            <a:r>
              <a:rPr lang="en-US"/>
              <a:t>Und es gibt die passende Diagrammkarte, auf welcher die Körperfunktionen, die passenden Protokolle, die unterstützenden Einzelöle, Mischungen und Zusatzprodukte ersichtlich sind.</a:t>
            </a:r>
          </a:p>
          <a:p>
            <a:r>
              <a:rPr lang="en-US"/>
              <a:t/>
            </a:r>
          </a:p>
          <a:p>
            <a:r>
              <a:rPr lang="en-US"/>
              <a:t>Ideal auch, wenn man beruflich mit Menschen arbeitet.</a:t>
            </a:r>
          </a:p>
          <a:p>
            <a:r>
              <a:rPr lang="en-US"/>
              <a:t/>
            </a:r>
          </a:p>
          <a:p>
            <a:r>
              <a:rPr lang="en-US"/>
              <a:t>Aktuell bei Aromazeug für</a:t>
            </a:r>
          </a:p>
          <a:p>
            <a:r>
              <a:rPr lang="en-US"/>
              <a:t>12.95 und 4.50</a:t>
            </a:r>
          </a:p>
          <a:p>
            <a:r>
              <a:rPr lang="en-US"/>
              <a:t>oder zusammen 16.95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Schon mit Deinem Starterset kannst Du ein Protokoll durchführen.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Bluthochdruck: Vorsicht mit Rosmarin und Thymian.</a:t>
            </a:r>
          </a:p>
          <a:p>
            <a:r>
              <a:rPr lang="en-US"/>
              <a:t>Blutverdünner: Vorsicht mit der Anwendung von Wintergreen, Cassia, Zimt, Nelke, Fenchel, Majoram</a:t>
            </a:r>
          </a:p>
          <a:p>
            <a:r>
              <a:rPr lang="en-US"/>
              <a:t/>
            </a:r>
          </a:p>
          <a:p>
            <a:r>
              <a:rPr lang="en-US"/>
              <a:t>Anwendung während Chemo &amp; Bestrahlung:</a:t>
            </a:r>
          </a:p>
          <a:p>
            <a:r>
              <a:rPr lang="en-US"/>
              <a:t>Keine Öle, erst danach</a:t>
            </a:r>
          </a:p>
          <a:p>
            <a:r>
              <a:rPr lang="en-US"/>
              <a:t>Oder Entscheid für Öl statt Chemo</a:t>
            </a:r>
          </a:p>
          <a:p>
            <a:r>
              <a:rPr lang="en-US"/>
              <a:t>1 Tr. Auf Füsse oder in Wasser trinken pro Tag i.o.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 dieser Stelle noch ein Tipp von mir:</a:t>
            </a:r>
          </a:p>
          <a:p>
            <a:r>
              <a:rPr lang="en-US"/>
              <a:t/>
            </a:r>
          </a:p>
          <a:p>
            <a:r>
              <a:rPr lang="en-US"/>
              <a:t>Lass Dir von Deinem Kind oder Partner eine Soc anwendung machen oder gib sie Deinen Liebsten. Baut sie als Euer gemütliches Sonntagsritual ein. Es ist einfach wunderbar, wie es auch Beziehungen durch Berührungen stärkt, Wohlbefinden und Liebe stärkt.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Das Ziel dieser Aromaanwendungen ist immer, die Harmonie und das Gleichgewicht, also die Homöostase im Körper wieder herzustellen oder anzustreben.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Hier eine kleine, tiefe Weisheit des grossen Hippokrates, die aktueller ist, dennje.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Hier sind einige Eckdaten von Boy Truman, dem Erfinder und Inhaber von Symphonie of the cells.</a:t>
            </a:r>
          </a:p>
          <a:p>
            <a:r>
              <a:rPr lang="en-US"/>
              <a:t/>
            </a:r>
          </a:p>
          <a:p>
            <a:r>
              <a:rPr lang="en-US"/>
              <a:t>...und er reist stetig um die Welt um seine hervorragende Technik den Menschen zu zeigen.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Symphonie of the Cells ist eine Sammlung von 18 Anwendungstechniken für ätherische Öle mit therapeutischem Qualitätsstandard (CPTG). </a:t>
            </a:r>
          </a:p>
          <a:p>
            <a:r>
              <a:rPr lang="en-US"/>
              <a:t>Symphonie of the Cells soll körperliche, emotionale und spirituelle Harmonie in den Körper bringen.</a:t>
            </a:r>
          </a:p>
          <a:p>
            <a:r>
              <a:rPr lang="en-US"/>
              <a:t>Jedes der 18 Protokolle konzentriert sich auf ein bestimmtes System und / oder einen bestimmten Bereich des Körpers, wodurch die Symptome und die Ursachen vieler Leiden und Erkrankungen gezielt angegangen werden können.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Warum entscheiden sich menschen für den natürlichen Weg? Hier also mit ätherischen Ölen?</a:t>
            </a:r>
          </a:p>
          <a:p>
            <a:r>
              <a:rPr lang="en-US"/>
              <a:t/>
            </a:r>
          </a:p>
          <a:p>
            <a:r>
              <a:rPr lang="en-US"/>
              <a:t>.... ätherische Öle sind also zellzugänglich. Darum ist die Qualität so essentiell wichtig, damit die Sicherheit und Reinheit gewährleistet 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Sauber gewonnen.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Giftstoffe: Parfum auf der Haut, Putzmittel, Cosmetika</a:t>
            </a:r>
          </a:p>
          <a:p>
            <a:r>
              <a:rPr lang="en-US"/>
              <a:t>Ein Mensch kommt täglich mit ca. 168 Chemikalien in Berührung!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2.png" Type="http://schemas.openxmlformats.org/officeDocument/2006/relationships/image"/><Relationship Id="rId4" Target="../media/image1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8.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24.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2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29.png" Type="http://schemas.openxmlformats.org/officeDocument/2006/relationships/image"/><Relationship Id="rId4" Target="../media/image3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3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38.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39.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png" Type="http://schemas.openxmlformats.org/officeDocument/2006/relationships/image"/><Relationship Id="rId2" Target="../media/image40.png" Type="http://schemas.openxmlformats.org/officeDocument/2006/relationships/image"/><Relationship Id="rId3" Target="../media/image41.png" Type="http://schemas.openxmlformats.org/officeDocument/2006/relationships/image"/><Relationship Id="rId4" Target="../media/image42.png" Type="http://schemas.openxmlformats.org/officeDocument/2006/relationships/image"/><Relationship Id="rId5" Target="../media/image43.png" Type="http://schemas.openxmlformats.org/officeDocument/2006/relationships/image"/><Relationship Id="rId6" Target="../media/image44.png" Type="http://schemas.openxmlformats.org/officeDocument/2006/relationships/image"/><Relationship Id="rId7" Target="../media/image45.png" Type="http://schemas.openxmlformats.org/officeDocument/2006/relationships/image"/><Relationship Id="rId8" Target="../media/image46.png" Type="http://schemas.openxmlformats.org/officeDocument/2006/relationships/image"/><Relationship Id="rId9" Target="../media/image47.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52.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 Id="rId3" Target="../media/image54.jpeg" Type="http://schemas.openxmlformats.org/officeDocument/2006/relationships/image"/><Relationship Id="rId4" Target="../media/image55.png" Type="http://schemas.openxmlformats.org/officeDocument/2006/relationships/image"/><Relationship Id="rId5" Target="../media/image5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5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055" r="0" b="-9055"/>
            </a:stretch>
          </a:blipFill>
        </p:spPr>
      </p:sp>
      <p:sp>
        <p:nvSpPr>
          <p:cNvPr name="Freeform 3" id="3"/>
          <p:cNvSpPr/>
          <p:nvPr/>
        </p:nvSpPr>
        <p:spPr>
          <a:xfrm flipH="false" flipV="false" rot="0">
            <a:off x="16036502" y="9258300"/>
            <a:ext cx="2087967" cy="906881"/>
          </a:xfrm>
          <a:custGeom>
            <a:avLst/>
            <a:gdLst/>
            <a:ahLst/>
            <a:cxnLst/>
            <a:rect r="r" b="b" t="t" l="l"/>
            <a:pathLst>
              <a:path h="906881" w="2087967">
                <a:moveTo>
                  <a:pt x="0" y="0"/>
                </a:moveTo>
                <a:lnTo>
                  <a:pt x="2087967" y="0"/>
                </a:lnTo>
                <a:lnTo>
                  <a:pt x="2087967" y="906881"/>
                </a:lnTo>
                <a:lnTo>
                  <a:pt x="0" y="906881"/>
                </a:lnTo>
                <a:lnTo>
                  <a:pt x="0" y="0"/>
                </a:lnTo>
                <a:close/>
              </a:path>
            </a:pathLst>
          </a:custGeom>
          <a:blipFill>
            <a:blip r:embed="rId3"/>
            <a:stretch>
              <a:fillRect l="0" t="-117218" r="0" b="-128135"/>
            </a:stretch>
          </a:blipFill>
        </p:spPr>
      </p:sp>
      <p:grpSp>
        <p:nvGrpSpPr>
          <p:cNvPr name="Group 4" id="4"/>
          <p:cNvGrpSpPr/>
          <p:nvPr/>
        </p:nvGrpSpPr>
        <p:grpSpPr>
          <a:xfrm rot="0">
            <a:off x="5108083" y="2520040"/>
            <a:ext cx="13420508" cy="4493727"/>
            <a:chOff x="0" y="0"/>
            <a:chExt cx="3534619" cy="1183533"/>
          </a:xfrm>
        </p:grpSpPr>
        <p:sp>
          <p:nvSpPr>
            <p:cNvPr name="Freeform 5" id="5"/>
            <p:cNvSpPr/>
            <p:nvPr/>
          </p:nvSpPr>
          <p:spPr>
            <a:xfrm flipH="false" flipV="false" rot="0">
              <a:off x="0" y="0"/>
              <a:ext cx="3534620" cy="1183533"/>
            </a:xfrm>
            <a:custGeom>
              <a:avLst/>
              <a:gdLst/>
              <a:ahLst/>
              <a:cxnLst/>
              <a:rect r="r" b="b" t="t" l="l"/>
              <a:pathLst>
                <a:path h="1183533" w="3534620">
                  <a:moveTo>
                    <a:pt x="0" y="0"/>
                  </a:moveTo>
                  <a:lnTo>
                    <a:pt x="3534620" y="0"/>
                  </a:lnTo>
                  <a:lnTo>
                    <a:pt x="3534620" y="1183533"/>
                  </a:lnTo>
                  <a:lnTo>
                    <a:pt x="0" y="1183533"/>
                  </a:lnTo>
                  <a:close/>
                </a:path>
              </a:pathLst>
            </a:custGeom>
            <a:solidFill>
              <a:srgbClr val="708E38">
                <a:alpha val="52941"/>
              </a:srgbClr>
            </a:solidFill>
          </p:spPr>
        </p:sp>
        <p:sp>
          <p:nvSpPr>
            <p:cNvPr name="TextBox 6" id="6"/>
            <p:cNvSpPr txBox="true"/>
            <p:nvPr/>
          </p:nvSpPr>
          <p:spPr>
            <a:xfrm>
              <a:off x="0" y="-161925"/>
              <a:ext cx="3534619" cy="1345458"/>
            </a:xfrm>
            <a:prstGeom prst="rect">
              <a:avLst/>
            </a:prstGeom>
          </p:spPr>
          <p:txBody>
            <a:bodyPr anchor="ctr" rtlCol="false" tIns="50800" lIns="50800" bIns="50800" rIns="50800"/>
            <a:lstStyle/>
            <a:p>
              <a:pPr algn="ctr">
                <a:lnSpc>
                  <a:spcPts val="3998"/>
                </a:lnSpc>
              </a:pPr>
            </a:p>
          </p:txBody>
        </p:sp>
      </p:grpSp>
      <p:grpSp>
        <p:nvGrpSpPr>
          <p:cNvPr name="Group 7" id="7"/>
          <p:cNvGrpSpPr/>
          <p:nvPr/>
        </p:nvGrpSpPr>
        <p:grpSpPr>
          <a:xfrm rot="0">
            <a:off x="5850835" y="3087605"/>
            <a:ext cx="12867861" cy="3642380"/>
            <a:chOff x="0" y="0"/>
            <a:chExt cx="17157148" cy="4856507"/>
          </a:xfrm>
        </p:grpSpPr>
        <p:sp>
          <p:nvSpPr>
            <p:cNvPr name="TextBox 8" id="8"/>
            <p:cNvSpPr txBox="true"/>
            <p:nvPr/>
          </p:nvSpPr>
          <p:spPr>
            <a:xfrm rot="0">
              <a:off x="0" y="-152400"/>
              <a:ext cx="17157148" cy="3618641"/>
            </a:xfrm>
            <a:prstGeom prst="rect">
              <a:avLst/>
            </a:prstGeom>
          </p:spPr>
          <p:txBody>
            <a:bodyPr anchor="t" rtlCol="false" tIns="0" lIns="0" bIns="0" rIns="0">
              <a:spAutoFit/>
            </a:bodyPr>
            <a:lstStyle/>
            <a:p>
              <a:pPr algn="l">
                <a:lnSpc>
                  <a:spcPts val="11060"/>
                </a:lnSpc>
              </a:pPr>
              <a:r>
                <a:rPr lang="en-US" sz="7900">
                  <a:solidFill>
                    <a:srgbClr val="000000"/>
                  </a:solidFill>
                  <a:latin typeface="Loubag Bold"/>
                </a:rPr>
                <a:t>Einführung in die Symphonie der Zellen</a:t>
              </a:r>
            </a:p>
          </p:txBody>
        </p:sp>
        <p:sp>
          <p:nvSpPr>
            <p:cNvPr name="TextBox 9" id="9"/>
            <p:cNvSpPr txBox="true"/>
            <p:nvPr/>
          </p:nvSpPr>
          <p:spPr>
            <a:xfrm rot="0">
              <a:off x="0" y="3705463"/>
              <a:ext cx="9917043" cy="1151043"/>
            </a:xfrm>
            <a:prstGeom prst="rect">
              <a:avLst/>
            </a:prstGeom>
          </p:spPr>
          <p:txBody>
            <a:bodyPr anchor="t" rtlCol="false" tIns="0" lIns="0" bIns="0" rIns="0">
              <a:spAutoFit/>
            </a:bodyPr>
            <a:lstStyle/>
            <a:p>
              <a:pPr algn="l">
                <a:lnSpc>
                  <a:spcPts val="7279"/>
                </a:lnSpc>
              </a:pPr>
              <a:r>
                <a:rPr lang="en-US" sz="5199">
                  <a:solidFill>
                    <a:srgbClr val="000000"/>
                  </a:solidFill>
                  <a:latin typeface="Canva Sans Bold"/>
                </a:rPr>
                <a:t>nach Boyd Truman</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397372" y="3946695"/>
            <a:ext cx="7598428" cy="4354372"/>
            <a:chOff x="0" y="0"/>
            <a:chExt cx="10131237" cy="5805829"/>
          </a:xfrm>
        </p:grpSpPr>
        <p:sp>
          <p:nvSpPr>
            <p:cNvPr name="Freeform 3" id="3"/>
            <p:cNvSpPr/>
            <p:nvPr/>
          </p:nvSpPr>
          <p:spPr>
            <a:xfrm flipH="false" flipV="false" rot="0">
              <a:off x="0" y="0"/>
              <a:ext cx="10131298" cy="5805829"/>
            </a:xfrm>
            <a:custGeom>
              <a:avLst/>
              <a:gdLst/>
              <a:ahLst/>
              <a:cxnLst/>
              <a:rect r="r" b="b" t="t" l="l"/>
              <a:pathLst>
                <a:path h="5805829" w="10131298">
                  <a:moveTo>
                    <a:pt x="0" y="0"/>
                  </a:moveTo>
                  <a:lnTo>
                    <a:pt x="10131298" y="0"/>
                  </a:lnTo>
                  <a:lnTo>
                    <a:pt x="10131298" y="5805829"/>
                  </a:lnTo>
                  <a:lnTo>
                    <a:pt x="0" y="5805829"/>
                  </a:lnTo>
                  <a:lnTo>
                    <a:pt x="0" y="0"/>
                  </a:lnTo>
                  <a:close/>
                </a:path>
              </a:pathLst>
            </a:custGeom>
            <a:blipFill>
              <a:blip r:embed="rId3"/>
              <a:stretch>
                <a:fillRect l="-4653" t="0" r="-4652" b="0"/>
              </a:stretch>
            </a:blipFill>
          </p:spPr>
        </p:sp>
      </p:grpSp>
      <p:sp>
        <p:nvSpPr>
          <p:cNvPr name="AutoShape 4" id="4"/>
          <p:cNvSpPr/>
          <p:nvPr/>
        </p:nvSpPr>
        <p:spPr>
          <a:xfrm>
            <a:off x="-1240132" y="1692637"/>
            <a:ext cx="20177002" cy="0"/>
          </a:xfrm>
          <a:prstGeom prst="line">
            <a:avLst/>
          </a:prstGeom>
          <a:ln cap="rnd" w="19050">
            <a:solidFill>
              <a:srgbClr val="4472C4"/>
            </a:solidFill>
            <a:prstDash val="solid"/>
            <a:headEnd type="none" len="sm" w="sm"/>
            <a:tailEnd type="none" len="sm" w="sm"/>
          </a:ln>
        </p:spPr>
      </p:sp>
      <p:grpSp>
        <p:nvGrpSpPr>
          <p:cNvPr name="Group 5" id="5"/>
          <p:cNvGrpSpPr/>
          <p:nvPr/>
        </p:nvGrpSpPr>
        <p:grpSpPr>
          <a:xfrm rot="0">
            <a:off x="9682021" y="7606399"/>
            <a:ext cx="8605979" cy="1389335"/>
            <a:chOff x="0" y="0"/>
            <a:chExt cx="2266595" cy="365915"/>
          </a:xfrm>
        </p:grpSpPr>
        <p:sp>
          <p:nvSpPr>
            <p:cNvPr name="Freeform 6" id="6"/>
            <p:cNvSpPr/>
            <p:nvPr/>
          </p:nvSpPr>
          <p:spPr>
            <a:xfrm flipH="false" flipV="false" rot="0">
              <a:off x="0" y="0"/>
              <a:ext cx="2266595" cy="365915"/>
            </a:xfrm>
            <a:custGeom>
              <a:avLst/>
              <a:gdLst/>
              <a:ahLst/>
              <a:cxnLst/>
              <a:rect r="r" b="b" t="t" l="l"/>
              <a:pathLst>
                <a:path h="365915" w="2266595">
                  <a:moveTo>
                    <a:pt x="0" y="0"/>
                  </a:moveTo>
                  <a:lnTo>
                    <a:pt x="2266595" y="0"/>
                  </a:lnTo>
                  <a:lnTo>
                    <a:pt x="2266595" y="365915"/>
                  </a:lnTo>
                  <a:lnTo>
                    <a:pt x="0" y="365915"/>
                  </a:lnTo>
                  <a:close/>
                </a:path>
              </a:pathLst>
            </a:custGeom>
            <a:solidFill>
              <a:srgbClr val="FFFFFF"/>
            </a:solidFill>
          </p:spPr>
        </p:sp>
        <p:sp>
          <p:nvSpPr>
            <p:cNvPr name="TextBox 7" id="7"/>
            <p:cNvSpPr txBox="true"/>
            <p:nvPr/>
          </p:nvSpPr>
          <p:spPr>
            <a:xfrm>
              <a:off x="0" y="-161925"/>
              <a:ext cx="2266595" cy="527840"/>
            </a:xfrm>
            <a:prstGeom prst="rect">
              <a:avLst/>
            </a:prstGeom>
          </p:spPr>
          <p:txBody>
            <a:bodyPr anchor="ctr" rtlCol="false" tIns="50800" lIns="50800" bIns="50800" rIns="50800"/>
            <a:lstStyle/>
            <a:p>
              <a:pPr algn="ctr">
                <a:lnSpc>
                  <a:spcPts val="3998"/>
                </a:lnSpc>
              </a:pPr>
            </a:p>
          </p:txBody>
        </p:sp>
      </p:grpSp>
      <p:sp>
        <p:nvSpPr>
          <p:cNvPr name="TextBox 8" id="8"/>
          <p:cNvSpPr txBox="true"/>
          <p:nvPr/>
        </p:nvSpPr>
        <p:spPr>
          <a:xfrm rot="0">
            <a:off x="1448612" y="2160324"/>
            <a:ext cx="6630008" cy="881991"/>
          </a:xfrm>
          <a:prstGeom prst="rect">
            <a:avLst/>
          </a:prstGeom>
        </p:spPr>
        <p:txBody>
          <a:bodyPr anchor="t" rtlCol="false" tIns="0" lIns="0" bIns="0" rIns="0">
            <a:spAutoFit/>
          </a:bodyPr>
          <a:lstStyle/>
          <a:p>
            <a:pPr algn="l" marL="0" indent="0" lvl="0">
              <a:lnSpc>
                <a:spcPts val="6718"/>
              </a:lnSpc>
              <a:spcBef>
                <a:spcPct val="0"/>
              </a:spcBef>
            </a:pPr>
            <a:r>
              <a:rPr lang="en-US" sz="4199" spc="125" strike="noStrike" u="none">
                <a:solidFill>
                  <a:srgbClr val="EBA23C"/>
                </a:solidFill>
                <a:latin typeface="Aleo"/>
              </a:rPr>
              <a:t>Wirksam</a:t>
            </a:r>
          </a:p>
        </p:txBody>
      </p:sp>
      <p:sp>
        <p:nvSpPr>
          <p:cNvPr name="TextBox 9" id="9"/>
          <p:cNvSpPr txBox="true"/>
          <p:nvPr/>
        </p:nvSpPr>
        <p:spPr>
          <a:xfrm rot="0">
            <a:off x="1268849" y="3467723"/>
            <a:ext cx="7755603" cy="5790577"/>
          </a:xfrm>
          <a:prstGeom prst="rect">
            <a:avLst/>
          </a:prstGeom>
        </p:spPr>
        <p:txBody>
          <a:bodyPr anchor="t" rtlCol="false" tIns="0" lIns="0" bIns="0" rIns="0">
            <a:spAutoFit/>
          </a:bodyPr>
          <a:lstStyle/>
          <a:p>
            <a:pPr algn="l" marL="731291" indent="-243764" lvl="2">
              <a:lnSpc>
                <a:spcPts val="5118"/>
              </a:lnSpc>
              <a:buFont typeface="Arial"/>
              <a:buChar char="⚬"/>
            </a:pPr>
            <a:r>
              <a:rPr lang="en-US" sz="3198" spc="92">
                <a:solidFill>
                  <a:srgbClr val="272727"/>
                </a:solidFill>
                <a:latin typeface="Canva Sans"/>
              </a:rPr>
              <a:t>Arbeit mit der Natur</a:t>
            </a:r>
          </a:p>
          <a:p>
            <a:pPr algn="l" marL="731401" indent="-243800" lvl="2">
              <a:lnSpc>
                <a:spcPts val="5119"/>
              </a:lnSpc>
              <a:spcBef>
                <a:spcPct val="0"/>
              </a:spcBef>
              <a:buFont typeface="Arial"/>
              <a:buChar char="⚬"/>
            </a:pPr>
            <a:r>
              <a:rPr lang="en-US" sz="3198" spc="94">
                <a:solidFill>
                  <a:srgbClr val="272727"/>
                </a:solidFill>
                <a:latin typeface="Canva Sans"/>
              </a:rPr>
              <a:t>e</a:t>
            </a:r>
            <a:r>
              <a:rPr lang="en-US" sz="3198" spc="94" strike="noStrike" u="none">
                <a:solidFill>
                  <a:srgbClr val="272727"/>
                </a:solidFill>
                <a:latin typeface="Canva Sans"/>
              </a:rPr>
              <a:t>nthalten hundert(e) verschiedene Inhaltsstoffe für komplexe und vielseitige Möglichkeiten zur Unterstützung unserer körperlichen Gesundheit ohne Nebenwirkungen</a:t>
            </a:r>
          </a:p>
          <a:p>
            <a:pPr algn="l" marL="731401" indent="-243800" lvl="2">
              <a:lnSpc>
                <a:spcPts val="5119"/>
              </a:lnSpc>
              <a:spcBef>
                <a:spcPct val="0"/>
              </a:spcBef>
              <a:buFont typeface="Arial"/>
              <a:buChar char="⚬"/>
            </a:pPr>
            <a:r>
              <a:rPr lang="en-US" sz="3198" spc="94" strike="noStrike" u="none">
                <a:solidFill>
                  <a:srgbClr val="272727"/>
                </a:solidFill>
                <a:latin typeface="Canva Sans"/>
              </a:rPr>
              <a:t>wir arbeiten auf zellulärer Ebene mit unserem Körper zusammen</a:t>
            </a:r>
          </a:p>
        </p:txBody>
      </p:sp>
      <p:sp>
        <p:nvSpPr>
          <p:cNvPr name="TextBox 10" id="10"/>
          <p:cNvSpPr txBox="true"/>
          <p:nvPr/>
        </p:nvSpPr>
        <p:spPr>
          <a:xfrm rot="0">
            <a:off x="1268849" y="486359"/>
            <a:ext cx="17668021" cy="1017236"/>
          </a:xfrm>
          <a:prstGeom prst="rect">
            <a:avLst/>
          </a:prstGeom>
        </p:spPr>
        <p:txBody>
          <a:bodyPr anchor="t" rtlCol="false" tIns="0" lIns="0" bIns="0" rIns="0">
            <a:spAutoFit/>
          </a:bodyPr>
          <a:lstStyle/>
          <a:p>
            <a:pPr algn="l" marL="0" indent="0" lvl="0">
              <a:lnSpc>
                <a:spcPts val="8414"/>
              </a:lnSpc>
              <a:spcBef>
                <a:spcPct val="0"/>
              </a:spcBef>
            </a:pPr>
            <a:r>
              <a:rPr lang="en-US" sz="5498" spc="163" strike="noStrike" u="none">
                <a:solidFill>
                  <a:srgbClr val="000000"/>
                </a:solidFill>
                <a:latin typeface="Loubag Bold"/>
              </a:rPr>
              <a:t>Warum der natürlichen Weg?</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517697" y="715957"/>
            <a:ext cx="18487935" cy="730261"/>
          </a:xfrm>
          <a:prstGeom prst="rect">
            <a:avLst/>
          </a:prstGeom>
        </p:spPr>
        <p:txBody>
          <a:bodyPr anchor="t" rtlCol="false" tIns="0" lIns="0" bIns="0" rIns="0">
            <a:spAutoFit/>
          </a:bodyPr>
          <a:lstStyle/>
          <a:p>
            <a:pPr algn="l" marL="0" indent="0" lvl="0">
              <a:lnSpc>
                <a:spcPts val="5500"/>
              </a:lnSpc>
              <a:spcBef>
                <a:spcPct val="0"/>
              </a:spcBef>
            </a:pPr>
            <a:r>
              <a:rPr lang="en-US" sz="5500" strike="noStrike" u="none">
                <a:solidFill>
                  <a:srgbClr val="000000"/>
                </a:solidFill>
                <a:latin typeface="Loubag"/>
              </a:rPr>
              <a:t>Warum doTERRA?</a:t>
            </a:r>
          </a:p>
        </p:txBody>
      </p:sp>
      <p:sp>
        <p:nvSpPr>
          <p:cNvPr name="TextBox 3" id="3"/>
          <p:cNvSpPr txBox="true"/>
          <p:nvPr/>
        </p:nvSpPr>
        <p:spPr>
          <a:xfrm rot="0">
            <a:off x="6517697" y="1692637"/>
            <a:ext cx="7681369" cy="882015"/>
          </a:xfrm>
          <a:prstGeom prst="rect">
            <a:avLst/>
          </a:prstGeom>
        </p:spPr>
        <p:txBody>
          <a:bodyPr anchor="t" rtlCol="false" tIns="0" lIns="0" bIns="0" rIns="0">
            <a:spAutoFit/>
          </a:bodyPr>
          <a:lstStyle/>
          <a:p>
            <a:pPr algn="l" marL="0" indent="0" lvl="0">
              <a:lnSpc>
                <a:spcPts val="6720"/>
              </a:lnSpc>
              <a:spcBef>
                <a:spcPct val="0"/>
              </a:spcBef>
            </a:pPr>
            <a:r>
              <a:rPr lang="en-US" sz="4200" spc="126" strike="noStrike" u="none">
                <a:solidFill>
                  <a:srgbClr val="EBA23C"/>
                </a:solidFill>
                <a:latin typeface="The Seasons"/>
              </a:rPr>
              <a:t>Reinheit</a:t>
            </a:r>
          </a:p>
        </p:txBody>
      </p:sp>
      <p:sp>
        <p:nvSpPr>
          <p:cNvPr name="TextBox 4" id="4"/>
          <p:cNvSpPr txBox="true"/>
          <p:nvPr/>
        </p:nvSpPr>
        <p:spPr>
          <a:xfrm rot="0">
            <a:off x="8080297" y="1862468"/>
            <a:ext cx="9675623" cy="6438277"/>
          </a:xfrm>
          <a:prstGeom prst="rect">
            <a:avLst/>
          </a:prstGeom>
        </p:spPr>
        <p:txBody>
          <a:bodyPr anchor="t" rtlCol="false" tIns="0" lIns="0" bIns="0" rIns="0">
            <a:spAutoFit/>
          </a:bodyPr>
          <a:lstStyle/>
          <a:p>
            <a:pPr algn="l" marL="1381327" indent="-460442" lvl="2">
              <a:lnSpc>
                <a:spcPts val="5118"/>
              </a:lnSpc>
              <a:buFont typeface="Arial"/>
              <a:buChar char="⚬"/>
            </a:pPr>
            <a:r>
              <a:rPr lang="en-US" sz="3198" spc="92" strike="noStrike" u="none">
                <a:solidFill>
                  <a:srgbClr val="272727"/>
                </a:solidFill>
                <a:latin typeface="Canva Sans"/>
              </a:rPr>
              <a:t>100 % natürlich</a:t>
            </a:r>
          </a:p>
          <a:p>
            <a:pPr algn="l" marL="1381327" indent="-460442" lvl="2">
              <a:lnSpc>
                <a:spcPts val="5119"/>
              </a:lnSpc>
              <a:buFont typeface="Arial"/>
              <a:buChar char="⚬"/>
            </a:pPr>
            <a:r>
              <a:rPr lang="en-US" sz="3198" spc="94" strike="noStrike" u="none">
                <a:solidFill>
                  <a:srgbClr val="272727"/>
                </a:solidFill>
                <a:latin typeface="Canva Sans"/>
              </a:rPr>
              <a:t>von unabhängigen Instituten auf Reinheit und Wirksamkeit getestet</a:t>
            </a:r>
          </a:p>
          <a:p>
            <a:pPr algn="l" marL="1381327" indent="-460442" lvl="2">
              <a:lnSpc>
                <a:spcPts val="5118"/>
              </a:lnSpc>
              <a:buFont typeface="Arial"/>
              <a:buChar char="⚬"/>
            </a:pPr>
            <a:r>
              <a:rPr lang="en-US" sz="3198" spc="92" strike="noStrike" u="none">
                <a:solidFill>
                  <a:srgbClr val="272727"/>
                </a:solidFill>
                <a:latin typeface="Canva Sans"/>
              </a:rPr>
              <a:t>ohne Füllstoffe und Verunreinigungen</a:t>
            </a:r>
          </a:p>
          <a:p>
            <a:pPr algn="l" marL="1381327" indent="-460442" lvl="2">
              <a:lnSpc>
                <a:spcPts val="5118"/>
              </a:lnSpc>
              <a:buFont typeface="Arial"/>
              <a:buChar char="⚬"/>
            </a:pPr>
            <a:r>
              <a:rPr lang="en-US" sz="3198" spc="92" strike="noStrike" u="none">
                <a:solidFill>
                  <a:srgbClr val="272727"/>
                </a:solidFill>
                <a:latin typeface="Canva Sans"/>
              </a:rPr>
              <a:t>zertifiziert und frei von Pestiziden und anderen chemischen Rückständen</a:t>
            </a:r>
          </a:p>
          <a:p>
            <a:pPr algn="l" marL="1381327" indent="-460442" lvl="2">
              <a:lnSpc>
                <a:spcPts val="5119"/>
              </a:lnSpc>
              <a:buFont typeface="Arial"/>
              <a:buChar char="⚬"/>
            </a:pPr>
            <a:r>
              <a:rPr lang="en-US" sz="3198" spc="94" strike="noStrike" u="none">
                <a:solidFill>
                  <a:srgbClr val="272727"/>
                </a:solidFill>
                <a:latin typeface="Canva Sans"/>
              </a:rPr>
              <a:t>wirkungsvoller Nutzen für unsere Gesundheit (getesteter Grad)</a:t>
            </a:r>
          </a:p>
          <a:p>
            <a:pPr algn="l" marL="1381327" indent="-460442" lvl="2">
              <a:lnSpc>
                <a:spcPts val="5119"/>
              </a:lnSpc>
              <a:buFont typeface="Arial"/>
              <a:buChar char="⚬"/>
            </a:pPr>
            <a:r>
              <a:rPr lang="en-US" sz="3198" spc="94" strike="noStrike" u="none">
                <a:solidFill>
                  <a:srgbClr val="272727"/>
                </a:solidFill>
                <a:latin typeface="Canva Sans"/>
              </a:rPr>
              <a:t>rein gewonnen – Kooperationen mit lokalen Landwirten</a:t>
            </a:r>
          </a:p>
        </p:txBody>
      </p:sp>
      <p:sp>
        <p:nvSpPr>
          <p:cNvPr name="AutoShape 5" id="5"/>
          <p:cNvSpPr/>
          <p:nvPr/>
        </p:nvSpPr>
        <p:spPr>
          <a:xfrm>
            <a:off x="-1240132" y="1692637"/>
            <a:ext cx="20177002" cy="0"/>
          </a:xfrm>
          <a:prstGeom prst="line">
            <a:avLst/>
          </a:prstGeom>
          <a:ln cap="rnd" w="19050">
            <a:solidFill>
              <a:srgbClr val="4472C4"/>
            </a:solidFill>
            <a:prstDash val="solid"/>
            <a:headEnd type="none" len="sm" w="sm"/>
            <a:tailEnd type="none" len="sm" w="sm"/>
          </a:ln>
        </p:spPr>
      </p:sp>
      <p:grpSp>
        <p:nvGrpSpPr>
          <p:cNvPr name="Group 6" id="6"/>
          <p:cNvGrpSpPr/>
          <p:nvPr/>
        </p:nvGrpSpPr>
        <p:grpSpPr>
          <a:xfrm rot="0">
            <a:off x="-925324" y="-913423"/>
            <a:ext cx="6825182" cy="11325023"/>
            <a:chOff x="0" y="0"/>
            <a:chExt cx="9100243" cy="15100031"/>
          </a:xfrm>
        </p:grpSpPr>
        <p:sp>
          <p:nvSpPr>
            <p:cNvPr name="Freeform 7" id="7"/>
            <p:cNvSpPr/>
            <p:nvPr/>
          </p:nvSpPr>
          <p:spPr>
            <a:xfrm flipH="false" flipV="false" rot="0">
              <a:off x="0" y="0"/>
              <a:ext cx="9100185" cy="15100046"/>
            </a:xfrm>
            <a:custGeom>
              <a:avLst/>
              <a:gdLst/>
              <a:ahLst/>
              <a:cxnLst/>
              <a:rect r="r" b="b" t="t" l="l"/>
              <a:pathLst>
                <a:path h="15100046" w="9100185">
                  <a:moveTo>
                    <a:pt x="0" y="0"/>
                  </a:moveTo>
                  <a:lnTo>
                    <a:pt x="9100185" y="0"/>
                  </a:lnTo>
                  <a:lnTo>
                    <a:pt x="9100185" y="15100046"/>
                  </a:lnTo>
                  <a:lnTo>
                    <a:pt x="0" y="15100046"/>
                  </a:lnTo>
                  <a:lnTo>
                    <a:pt x="0" y="0"/>
                  </a:lnTo>
                  <a:close/>
                </a:path>
              </a:pathLst>
            </a:custGeom>
            <a:blipFill>
              <a:blip r:embed="rId3"/>
              <a:stretch>
                <a:fillRect l="-14914" t="0" r="-14915" b="0"/>
              </a:stretch>
            </a:blipFill>
          </p:spPr>
        </p:sp>
      </p:grpSp>
      <p:grpSp>
        <p:nvGrpSpPr>
          <p:cNvPr name="Group 8" id="8"/>
          <p:cNvGrpSpPr/>
          <p:nvPr/>
        </p:nvGrpSpPr>
        <p:grpSpPr>
          <a:xfrm rot="0">
            <a:off x="4324165" y="7518951"/>
            <a:ext cx="4360878" cy="2590212"/>
            <a:chOff x="0" y="0"/>
            <a:chExt cx="5814504" cy="3453617"/>
          </a:xfrm>
        </p:grpSpPr>
        <p:sp>
          <p:nvSpPr>
            <p:cNvPr name="Freeform 9" id="9"/>
            <p:cNvSpPr/>
            <p:nvPr/>
          </p:nvSpPr>
          <p:spPr>
            <a:xfrm flipH="false" flipV="false" rot="0">
              <a:off x="0" y="0"/>
              <a:ext cx="5814441" cy="3453612"/>
            </a:xfrm>
            <a:custGeom>
              <a:avLst/>
              <a:gdLst/>
              <a:ahLst/>
              <a:cxnLst/>
              <a:rect r="r" b="b" t="t" l="l"/>
              <a:pathLst>
                <a:path h="3453612" w="5814441">
                  <a:moveTo>
                    <a:pt x="0" y="0"/>
                  </a:moveTo>
                  <a:lnTo>
                    <a:pt x="5814441" y="0"/>
                  </a:lnTo>
                  <a:lnTo>
                    <a:pt x="5814441" y="3453612"/>
                  </a:lnTo>
                  <a:lnTo>
                    <a:pt x="0" y="3453612"/>
                  </a:lnTo>
                  <a:lnTo>
                    <a:pt x="0" y="0"/>
                  </a:lnTo>
                  <a:close/>
                </a:path>
              </a:pathLst>
            </a:custGeom>
            <a:blipFill>
              <a:blip r:embed="rId4"/>
              <a:stretch>
                <a:fillRect l="-88" t="0" r="-89" b="0"/>
              </a:stretch>
            </a:blipFill>
          </p:spPr>
        </p:sp>
      </p:grpSp>
      <p:sp>
        <p:nvSpPr>
          <p:cNvPr name="TextBox 10" id="10"/>
          <p:cNvSpPr txBox="true"/>
          <p:nvPr/>
        </p:nvSpPr>
        <p:spPr>
          <a:xfrm rot="0">
            <a:off x="9144000" y="8822196"/>
            <a:ext cx="8828610" cy="1589404"/>
          </a:xfrm>
          <a:prstGeom prst="rect">
            <a:avLst/>
          </a:prstGeom>
        </p:spPr>
        <p:txBody>
          <a:bodyPr anchor="t" rtlCol="false" tIns="0" lIns="0" bIns="0" rIns="0">
            <a:spAutoFit/>
          </a:bodyPr>
          <a:lstStyle/>
          <a:p>
            <a:pPr algn="l">
              <a:lnSpc>
                <a:spcPts val="3220"/>
              </a:lnSpc>
            </a:pPr>
            <a:r>
              <a:rPr lang="en-US" sz="2300" spc="20">
                <a:solidFill>
                  <a:srgbClr val="000000"/>
                </a:solidFill>
                <a:latin typeface="Canva Sans"/>
              </a:rPr>
              <a:t>Wichtig: Bitte verwende für die Anwendung der Symphonie of the Cells Protokollen nur ätherische Öle mit CPTG Standard!</a:t>
            </a:r>
            <a:r>
              <a:rPr lang="en-US" sz="2300" spc="20">
                <a:solidFill>
                  <a:srgbClr val="000000"/>
                </a:solidFill>
                <a:latin typeface="Canva Sans"/>
              </a:rPr>
              <a:t> </a:t>
            </a:r>
          </a:p>
          <a:p>
            <a:pPr algn="l">
              <a:lnSpc>
                <a:spcPts val="3220"/>
              </a:lnSpc>
            </a:pPr>
          </a:p>
          <a:p>
            <a:pPr algn="l">
              <a:lnSpc>
                <a:spcPts val="3220"/>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48740" y="638798"/>
            <a:ext cx="10577032"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Gesundheitspyramide</a:t>
            </a:r>
          </a:p>
        </p:txBody>
      </p:sp>
      <p:sp>
        <p:nvSpPr>
          <p:cNvPr name="TextBox 3" id="3"/>
          <p:cNvSpPr txBox="true"/>
          <p:nvPr/>
        </p:nvSpPr>
        <p:spPr>
          <a:xfrm rot="0">
            <a:off x="522545" y="3695058"/>
            <a:ext cx="7451866" cy="419100"/>
          </a:xfrm>
          <a:prstGeom prst="rect">
            <a:avLst/>
          </a:prstGeom>
        </p:spPr>
        <p:txBody>
          <a:bodyPr anchor="t" rtlCol="false" tIns="0" lIns="0" bIns="0" rIns="0">
            <a:spAutoFit/>
          </a:bodyPr>
          <a:lstStyle/>
          <a:p>
            <a:pPr algn="l">
              <a:lnSpc>
                <a:spcPts val="3240"/>
              </a:lnSpc>
            </a:pPr>
            <a:r>
              <a:rPr lang="en-US" sz="2700" spc="25">
                <a:solidFill>
                  <a:srgbClr val="000000"/>
                </a:solidFill>
                <a:latin typeface="Canva Sans"/>
              </a:rPr>
              <a:t>Unser Arzt behandelt Symptome </a:t>
            </a:r>
          </a:p>
        </p:txBody>
      </p:sp>
      <p:sp>
        <p:nvSpPr>
          <p:cNvPr name="TextBox 4" id="4"/>
          <p:cNvSpPr txBox="true"/>
          <p:nvPr/>
        </p:nvSpPr>
        <p:spPr>
          <a:xfrm rot="0">
            <a:off x="522545" y="4724400"/>
            <a:ext cx="6114711" cy="828675"/>
          </a:xfrm>
          <a:prstGeom prst="rect">
            <a:avLst/>
          </a:prstGeom>
        </p:spPr>
        <p:txBody>
          <a:bodyPr anchor="t" rtlCol="false" tIns="0" lIns="0" bIns="0" rIns="0">
            <a:spAutoFit/>
          </a:bodyPr>
          <a:lstStyle/>
          <a:p>
            <a:pPr algn="l">
              <a:lnSpc>
                <a:spcPts val="3240"/>
              </a:lnSpc>
            </a:pPr>
            <a:r>
              <a:rPr lang="en-US" sz="2700" spc="25">
                <a:solidFill>
                  <a:srgbClr val="000000"/>
                </a:solidFill>
                <a:latin typeface="Canva Sans"/>
              </a:rPr>
              <a:t>Unser Körper heilt Krankheiten</a:t>
            </a:r>
          </a:p>
          <a:p>
            <a:pPr algn="l">
              <a:lnSpc>
                <a:spcPts val="3240"/>
              </a:lnSpc>
            </a:pPr>
            <a:r>
              <a:rPr lang="en-US" sz="2700" spc="25">
                <a:solidFill>
                  <a:srgbClr val="000000"/>
                </a:solidFill>
                <a:latin typeface="Canva Sans"/>
              </a:rPr>
              <a:t>(Selbstheilungskräfte)</a:t>
            </a:r>
          </a:p>
        </p:txBody>
      </p:sp>
      <p:sp>
        <p:nvSpPr>
          <p:cNvPr name="AutoShape 5" id="5"/>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6" id="6"/>
          <p:cNvSpPr/>
          <p:nvPr/>
        </p:nvSpPr>
        <p:spPr>
          <a:xfrm flipH="false" flipV="false" rot="0">
            <a:off x="6304464" y="2441473"/>
            <a:ext cx="11983536" cy="7310955"/>
          </a:xfrm>
          <a:custGeom>
            <a:avLst/>
            <a:gdLst/>
            <a:ahLst/>
            <a:cxnLst/>
            <a:rect r="r" b="b" t="t" l="l"/>
            <a:pathLst>
              <a:path h="7310955" w="11983536">
                <a:moveTo>
                  <a:pt x="0" y="0"/>
                </a:moveTo>
                <a:lnTo>
                  <a:pt x="11983536" y="0"/>
                </a:lnTo>
                <a:lnTo>
                  <a:pt x="11983536" y="7310955"/>
                </a:lnTo>
                <a:lnTo>
                  <a:pt x="0" y="7310955"/>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10555" r="0" b="-10555"/>
            </a:stretch>
          </a:blipFill>
        </p:spPr>
      </p:sp>
      <p:grpSp>
        <p:nvGrpSpPr>
          <p:cNvPr name="Group 3" id="3"/>
          <p:cNvGrpSpPr/>
          <p:nvPr/>
        </p:nvGrpSpPr>
        <p:grpSpPr>
          <a:xfrm rot="0">
            <a:off x="1791385" y="1974023"/>
            <a:ext cx="14705230" cy="6811283"/>
            <a:chOff x="0" y="0"/>
            <a:chExt cx="3872983" cy="1793918"/>
          </a:xfrm>
        </p:grpSpPr>
        <p:sp>
          <p:nvSpPr>
            <p:cNvPr name="Freeform 4" id="4"/>
            <p:cNvSpPr/>
            <p:nvPr/>
          </p:nvSpPr>
          <p:spPr>
            <a:xfrm flipH="false" flipV="false" rot="0">
              <a:off x="0" y="0"/>
              <a:ext cx="3872983" cy="1793918"/>
            </a:xfrm>
            <a:custGeom>
              <a:avLst/>
              <a:gdLst/>
              <a:ahLst/>
              <a:cxnLst/>
              <a:rect r="r" b="b" t="t" l="l"/>
              <a:pathLst>
                <a:path h="1793918" w="3872983">
                  <a:moveTo>
                    <a:pt x="0" y="0"/>
                  </a:moveTo>
                  <a:lnTo>
                    <a:pt x="3872983" y="0"/>
                  </a:lnTo>
                  <a:lnTo>
                    <a:pt x="3872983" y="1793918"/>
                  </a:lnTo>
                  <a:lnTo>
                    <a:pt x="0" y="1793918"/>
                  </a:lnTo>
                  <a:close/>
                </a:path>
              </a:pathLst>
            </a:custGeom>
            <a:solidFill>
              <a:srgbClr val="CDD4D0">
                <a:alpha val="80000"/>
              </a:srgbClr>
            </a:solidFill>
          </p:spPr>
        </p:sp>
        <p:sp>
          <p:nvSpPr>
            <p:cNvPr name="TextBox 5" id="5"/>
            <p:cNvSpPr txBox="true"/>
            <p:nvPr/>
          </p:nvSpPr>
          <p:spPr>
            <a:xfrm>
              <a:off x="0" y="-161925"/>
              <a:ext cx="3872983" cy="1955843"/>
            </a:xfrm>
            <a:prstGeom prst="rect">
              <a:avLst/>
            </a:prstGeom>
          </p:spPr>
          <p:txBody>
            <a:bodyPr anchor="ctr" rtlCol="false" tIns="50800" lIns="50800" bIns="50800" rIns="50800"/>
            <a:lstStyle/>
            <a:p>
              <a:pPr algn="ctr">
                <a:lnSpc>
                  <a:spcPts val="3998"/>
                </a:lnSpc>
              </a:pPr>
            </a:p>
          </p:txBody>
        </p:sp>
      </p:grpSp>
      <p:sp>
        <p:nvSpPr>
          <p:cNvPr name="TextBox 6" id="6"/>
          <p:cNvSpPr txBox="true"/>
          <p:nvPr/>
        </p:nvSpPr>
        <p:spPr>
          <a:xfrm rot="0">
            <a:off x="2855593" y="2214855"/>
            <a:ext cx="12587405" cy="6167693"/>
          </a:xfrm>
          <a:prstGeom prst="rect">
            <a:avLst/>
          </a:prstGeom>
        </p:spPr>
        <p:txBody>
          <a:bodyPr anchor="t" rtlCol="false" tIns="0" lIns="0" bIns="0" rIns="0">
            <a:spAutoFit/>
          </a:bodyPr>
          <a:lstStyle/>
          <a:p>
            <a:pPr algn="ctr">
              <a:lnSpc>
                <a:spcPts val="7046"/>
              </a:lnSpc>
            </a:pPr>
            <a:r>
              <a:rPr lang="en-US" sz="4407" spc="127">
                <a:solidFill>
                  <a:srgbClr val="000000"/>
                </a:solidFill>
                <a:latin typeface="Loubag"/>
              </a:rPr>
              <a:t>Der menschliche Zahnrad verhält sich wie eine Symphonie. Es braucht die einzelnen Mitspieler für das grosse Ganze - das Wunder MENSCH.</a:t>
            </a:r>
          </a:p>
          <a:p>
            <a:pPr algn="ctr" marL="0" indent="0" lvl="0">
              <a:lnSpc>
                <a:spcPts val="7050"/>
              </a:lnSpc>
              <a:spcBef>
                <a:spcPct val="0"/>
              </a:spcBef>
            </a:pPr>
            <a:r>
              <a:rPr lang="en-US" sz="4407" spc="131">
                <a:solidFill>
                  <a:srgbClr val="000000"/>
                </a:solidFill>
                <a:latin typeface="Loubag"/>
              </a:rPr>
              <a:t>Alle Faktoren und Systeme müssen berücksichtigt werden um ganzheitlich Gesundheit zu erreichen.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48740" y="638798"/>
            <a:ext cx="14124311"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Wasser – die Grundlage des Lebens</a:t>
            </a:r>
          </a:p>
        </p:txBody>
      </p:sp>
      <p:sp>
        <p:nvSpPr>
          <p:cNvPr name="TextBox 3" id="3"/>
          <p:cNvSpPr txBox="true"/>
          <p:nvPr/>
        </p:nvSpPr>
        <p:spPr>
          <a:xfrm rot="0">
            <a:off x="281231" y="9811893"/>
            <a:ext cx="8862770" cy="475107"/>
          </a:xfrm>
          <a:prstGeom prst="rect">
            <a:avLst/>
          </a:prstGeom>
        </p:spPr>
        <p:txBody>
          <a:bodyPr anchor="t" rtlCol="false" tIns="0" lIns="0" bIns="0" rIns="0">
            <a:spAutoFit/>
          </a:bodyPr>
          <a:lstStyle/>
          <a:p>
            <a:pPr algn="l">
              <a:lnSpc>
                <a:spcPts val="1944"/>
              </a:lnSpc>
            </a:pPr>
            <a:r>
              <a:rPr lang="en-US" sz="1800" spc="16">
                <a:solidFill>
                  <a:srgbClr val="000000"/>
                </a:solidFill>
                <a:latin typeface="Canva Sans"/>
              </a:rPr>
              <a:t>Bild-Quelle: de.lifezone.su/dehydratation/</a:t>
            </a:r>
          </a:p>
          <a:p>
            <a:pPr algn="l">
              <a:lnSpc>
                <a:spcPts val="1944"/>
              </a:lnSpc>
            </a:pPr>
          </a:p>
        </p:txBody>
      </p:sp>
      <p:sp>
        <p:nvSpPr>
          <p:cNvPr name="Freeform 4" id="4"/>
          <p:cNvSpPr/>
          <p:nvPr/>
        </p:nvSpPr>
        <p:spPr>
          <a:xfrm flipH="false" flipV="false" rot="0">
            <a:off x="3763177" y="2374369"/>
            <a:ext cx="10761645" cy="6883931"/>
          </a:xfrm>
          <a:custGeom>
            <a:avLst/>
            <a:gdLst/>
            <a:ahLst/>
            <a:cxnLst/>
            <a:rect r="r" b="b" t="t" l="l"/>
            <a:pathLst>
              <a:path h="6883931" w="10761645">
                <a:moveTo>
                  <a:pt x="0" y="0"/>
                </a:moveTo>
                <a:lnTo>
                  <a:pt x="10761646" y="0"/>
                </a:lnTo>
                <a:lnTo>
                  <a:pt x="10761646" y="6883931"/>
                </a:lnTo>
                <a:lnTo>
                  <a:pt x="0" y="6883931"/>
                </a:lnTo>
                <a:lnTo>
                  <a:pt x="0" y="0"/>
                </a:lnTo>
                <a:close/>
              </a:path>
            </a:pathLst>
          </a:custGeom>
          <a:blipFill>
            <a:blip r:embed="rId3"/>
            <a:stretch>
              <a:fillRect l="0" t="-17189" r="0" b="0"/>
            </a:stretch>
          </a:blipFill>
        </p:spPr>
      </p:sp>
      <p:sp>
        <p:nvSpPr>
          <p:cNvPr name="AutoShape 5" id="5"/>
          <p:cNvSpPr/>
          <p:nvPr/>
        </p:nvSpPr>
        <p:spPr>
          <a:xfrm>
            <a:off x="-1240132" y="1692637"/>
            <a:ext cx="20177002" cy="0"/>
          </a:xfrm>
          <a:prstGeom prst="line">
            <a:avLst/>
          </a:prstGeom>
          <a:ln cap="rnd" w="19050">
            <a:solidFill>
              <a:srgbClr val="4472C4"/>
            </a:solidFill>
            <a:prstDash val="solid"/>
            <a:headEnd type="none" len="sm" w="sm"/>
            <a:tailEnd type="none" len="sm" w="sm"/>
          </a:ln>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92397" y="1796799"/>
            <a:ext cx="10866264" cy="7461501"/>
          </a:xfrm>
          <a:custGeom>
            <a:avLst/>
            <a:gdLst/>
            <a:ahLst/>
            <a:cxnLst/>
            <a:rect r="r" b="b" t="t" l="l"/>
            <a:pathLst>
              <a:path h="7461501" w="10866264">
                <a:moveTo>
                  <a:pt x="0" y="0"/>
                </a:moveTo>
                <a:lnTo>
                  <a:pt x="10866263" y="0"/>
                </a:lnTo>
                <a:lnTo>
                  <a:pt x="10866263" y="7461501"/>
                </a:lnTo>
                <a:lnTo>
                  <a:pt x="0" y="7461501"/>
                </a:lnTo>
                <a:lnTo>
                  <a:pt x="0" y="0"/>
                </a:lnTo>
                <a:close/>
              </a:path>
            </a:pathLst>
          </a:custGeom>
          <a:blipFill>
            <a:blip r:embed="rId3"/>
            <a:stretch>
              <a:fillRect l="0" t="0" r="0" b="0"/>
            </a:stretch>
          </a:blipFill>
        </p:spPr>
      </p:sp>
      <p:sp>
        <p:nvSpPr>
          <p:cNvPr name="AutoShape 3" id="3"/>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4" id="4"/>
          <p:cNvSpPr txBox="true"/>
          <p:nvPr/>
        </p:nvSpPr>
        <p:spPr>
          <a:xfrm rot="0">
            <a:off x="1348740" y="638798"/>
            <a:ext cx="15101421"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Wassergehalt im menschlichen Körper</a:t>
            </a:r>
          </a:p>
        </p:txBody>
      </p:sp>
      <p:sp>
        <p:nvSpPr>
          <p:cNvPr name="TextBox 5" id="5"/>
          <p:cNvSpPr txBox="true"/>
          <p:nvPr/>
        </p:nvSpPr>
        <p:spPr>
          <a:xfrm rot="0">
            <a:off x="91440" y="9600343"/>
            <a:ext cx="16358721" cy="444246"/>
          </a:xfrm>
          <a:prstGeom prst="rect">
            <a:avLst/>
          </a:prstGeom>
        </p:spPr>
        <p:txBody>
          <a:bodyPr anchor="t" rtlCol="false" tIns="0" lIns="0" bIns="0" rIns="0">
            <a:spAutoFit/>
          </a:bodyPr>
          <a:lstStyle/>
          <a:p>
            <a:pPr algn="l">
              <a:lnSpc>
                <a:spcPts val="1782"/>
              </a:lnSpc>
            </a:pPr>
            <a:r>
              <a:rPr lang="en-US" sz="1650" spc="15">
                <a:solidFill>
                  <a:srgbClr val="000000"/>
                </a:solidFill>
                <a:latin typeface="Canva Sans"/>
              </a:rPr>
              <a:t>Bild-Quelle: https://superdealsshopping.net/blogs/7-grunde-und-tipps-warum-wasser-die-losung-ist/7-grunde-und-tipps-warum-wasser-die-losung-ist-und-worauf-sie-achten-sollten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48740" y="638798"/>
            <a:ext cx="14266202"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Unsere Nerven sind wie Elektrizität</a:t>
            </a:r>
          </a:p>
        </p:txBody>
      </p:sp>
      <p:sp>
        <p:nvSpPr>
          <p:cNvPr name="Freeform 3" id="3"/>
          <p:cNvSpPr/>
          <p:nvPr/>
        </p:nvSpPr>
        <p:spPr>
          <a:xfrm flipH="false" flipV="false" rot="0">
            <a:off x="10622118" y="2888070"/>
            <a:ext cx="7299812" cy="6220047"/>
          </a:xfrm>
          <a:custGeom>
            <a:avLst/>
            <a:gdLst/>
            <a:ahLst/>
            <a:cxnLst/>
            <a:rect r="r" b="b" t="t" l="l"/>
            <a:pathLst>
              <a:path h="6220047" w="7299812">
                <a:moveTo>
                  <a:pt x="0" y="0"/>
                </a:moveTo>
                <a:lnTo>
                  <a:pt x="7299812" y="0"/>
                </a:lnTo>
                <a:lnTo>
                  <a:pt x="7299812" y="6220047"/>
                </a:lnTo>
                <a:lnTo>
                  <a:pt x="0" y="6220047"/>
                </a:lnTo>
                <a:lnTo>
                  <a:pt x="0" y="0"/>
                </a:lnTo>
                <a:close/>
              </a:path>
            </a:pathLst>
          </a:custGeom>
          <a:blipFill>
            <a:blip r:embed="rId3"/>
            <a:stretch>
              <a:fillRect l="0" t="-19" r="0" b="-19"/>
            </a:stretch>
          </a:blipFill>
        </p:spPr>
      </p:sp>
      <p:sp>
        <p:nvSpPr>
          <p:cNvPr name="TextBox 4" id="4"/>
          <p:cNvSpPr txBox="true"/>
          <p:nvPr/>
        </p:nvSpPr>
        <p:spPr>
          <a:xfrm rot="0">
            <a:off x="1028700" y="2990850"/>
            <a:ext cx="9419801" cy="5314950"/>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Canva Sans"/>
              </a:rPr>
              <a:t>U</a:t>
            </a:r>
            <a:r>
              <a:rPr lang="en-US" sz="3000">
                <a:solidFill>
                  <a:srgbClr val="000000"/>
                </a:solidFill>
                <a:latin typeface="Canva Sans"/>
              </a:rPr>
              <a:t>nser Nervensystem ist wie Elektrizität.</a:t>
            </a:r>
          </a:p>
          <a:p>
            <a:pPr algn="l">
              <a:lnSpc>
                <a:spcPts val="4200"/>
              </a:lnSpc>
            </a:pPr>
          </a:p>
          <a:p>
            <a:pPr algn="l" marL="647702" indent="-323851" lvl="1">
              <a:lnSpc>
                <a:spcPts val="4200"/>
              </a:lnSpc>
              <a:buFont typeface="Arial"/>
              <a:buChar char="•"/>
            </a:pPr>
            <a:r>
              <a:rPr lang="en-US" sz="3000">
                <a:solidFill>
                  <a:srgbClr val="000000"/>
                </a:solidFill>
                <a:latin typeface="Canva Sans"/>
              </a:rPr>
              <a:t>Jedes einzelne Öl führt eine Entgiftung im Körper, durch die Zufuhr von Sauerstoff, durch.</a:t>
            </a:r>
          </a:p>
          <a:p>
            <a:pPr algn="l">
              <a:lnSpc>
                <a:spcPts val="4200"/>
              </a:lnSpc>
            </a:pPr>
          </a:p>
          <a:p>
            <a:pPr algn="l" marL="647702" indent="-323851" lvl="1">
              <a:lnSpc>
                <a:spcPts val="4200"/>
              </a:lnSpc>
              <a:buFont typeface="Arial"/>
              <a:buChar char="•"/>
            </a:pPr>
            <a:r>
              <a:rPr lang="en-US" sz="3000">
                <a:solidFill>
                  <a:srgbClr val="000000"/>
                </a:solidFill>
                <a:latin typeface="Canva Sans"/>
              </a:rPr>
              <a:t>Alle künstlichen Giftstoffe werden rausgeschafft.</a:t>
            </a:r>
          </a:p>
          <a:p>
            <a:pPr algn="l">
              <a:lnSpc>
                <a:spcPts val="4200"/>
              </a:lnSpc>
            </a:pPr>
          </a:p>
          <a:p>
            <a:pPr algn="l" marL="647702" indent="-323851" lvl="1">
              <a:lnSpc>
                <a:spcPts val="4200"/>
              </a:lnSpc>
              <a:buFont typeface="Arial"/>
              <a:buChar char="•"/>
            </a:pPr>
            <a:r>
              <a:rPr lang="en-US" sz="3000">
                <a:solidFill>
                  <a:srgbClr val="000000"/>
                </a:solidFill>
                <a:latin typeface="Canva Sans"/>
              </a:rPr>
              <a:t>Wasser leitet Elektrizität.</a:t>
            </a:r>
          </a:p>
          <a:p>
            <a:pPr algn="l">
              <a:lnSpc>
                <a:spcPts val="4200"/>
              </a:lnSpc>
            </a:pPr>
          </a:p>
        </p:txBody>
      </p:sp>
      <p:sp>
        <p:nvSpPr>
          <p:cNvPr name="AutoShape 5" id="5"/>
          <p:cNvSpPr/>
          <p:nvPr/>
        </p:nvSpPr>
        <p:spPr>
          <a:xfrm>
            <a:off x="-1240132" y="1692637"/>
            <a:ext cx="20177002" cy="0"/>
          </a:xfrm>
          <a:prstGeom prst="line">
            <a:avLst/>
          </a:prstGeom>
          <a:ln cap="rnd" w="19050">
            <a:solidFill>
              <a:srgbClr val="4472C4"/>
            </a:solidFill>
            <a:prstDash val="solid"/>
            <a:headEnd type="none" len="sm" w="sm"/>
            <a:tailEnd type="none" len="sm" w="sm"/>
          </a:ln>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3490948"/>
            <a:ext cx="11227909" cy="4180840"/>
          </a:xfrm>
          <a:prstGeom prst="rect">
            <a:avLst/>
          </a:prstGeom>
        </p:spPr>
        <p:txBody>
          <a:bodyPr anchor="t" rtlCol="false" tIns="0" lIns="0" bIns="0" rIns="0">
            <a:spAutoFit/>
          </a:bodyPr>
          <a:lstStyle/>
          <a:p>
            <a:pPr algn="l" marL="734059" indent="-367030" lvl="1">
              <a:lnSpc>
                <a:spcPts val="4759"/>
              </a:lnSpc>
              <a:buFont typeface="Arial"/>
              <a:buChar char="•"/>
            </a:pPr>
            <a:r>
              <a:rPr lang="en-US" sz="3399" spc="30">
                <a:solidFill>
                  <a:srgbClr val="000000"/>
                </a:solidFill>
                <a:latin typeface="Canva Sans"/>
              </a:rPr>
              <a:t>1900s: 15-20 kg pro Person pro Jahr</a:t>
            </a:r>
          </a:p>
          <a:p>
            <a:pPr algn="l" marL="734059" indent="-367030" lvl="1">
              <a:lnSpc>
                <a:spcPts val="4759"/>
              </a:lnSpc>
              <a:buFont typeface="Arial"/>
              <a:buChar char="•"/>
            </a:pPr>
            <a:r>
              <a:rPr lang="en-US" sz="3399" spc="30">
                <a:solidFill>
                  <a:srgbClr val="000000"/>
                </a:solidFill>
                <a:latin typeface="Canva Sans"/>
              </a:rPr>
              <a:t>1980s: 30-32 kg pro Person pro Jahr</a:t>
            </a:r>
          </a:p>
          <a:p>
            <a:pPr algn="l" marL="734059" indent="-367030" lvl="1">
              <a:lnSpc>
                <a:spcPts val="4759"/>
              </a:lnSpc>
              <a:buFont typeface="Arial"/>
              <a:buChar char="•"/>
            </a:pPr>
            <a:r>
              <a:rPr lang="en-US" sz="3399" spc="30">
                <a:solidFill>
                  <a:srgbClr val="000000"/>
                </a:solidFill>
                <a:latin typeface="Canva Sans"/>
              </a:rPr>
              <a:t>Heute: 39-45 kg pro Person pro Jahr!</a:t>
            </a:r>
          </a:p>
          <a:p>
            <a:pPr algn="l">
              <a:lnSpc>
                <a:spcPts val="4759"/>
              </a:lnSpc>
            </a:pPr>
          </a:p>
          <a:p>
            <a:pPr algn="l" marL="734059" indent="-367030" lvl="1">
              <a:lnSpc>
                <a:spcPts val="4759"/>
              </a:lnSpc>
              <a:buFont typeface="Arial"/>
              <a:buChar char="•"/>
            </a:pPr>
            <a:r>
              <a:rPr lang="en-US" sz="3399" spc="30">
                <a:solidFill>
                  <a:srgbClr val="000000"/>
                </a:solidFill>
                <a:latin typeface="Canva Sans"/>
              </a:rPr>
              <a:t>Zucker ist ein Nervengift </a:t>
            </a:r>
          </a:p>
          <a:p>
            <a:pPr algn="l" marL="734059" indent="-367030" lvl="1">
              <a:lnSpc>
                <a:spcPts val="4759"/>
              </a:lnSpc>
              <a:buFont typeface="Arial"/>
              <a:buChar char="•"/>
            </a:pPr>
            <a:r>
              <a:rPr lang="en-US" sz="3399" spc="30">
                <a:solidFill>
                  <a:srgbClr val="000000"/>
                </a:solidFill>
                <a:latin typeface="Canva Sans"/>
              </a:rPr>
              <a:t>Zucker schaltet unsere Elektrizität im Körper aus.</a:t>
            </a:r>
          </a:p>
          <a:p>
            <a:pPr algn="l">
              <a:lnSpc>
                <a:spcPts val="4759"/>
              </a:lnSpc>
            </a:pPr>
          </a:p>
        </p:txBody>
      </p:sp>
      <p:sp>
        <p:nvSpPr>
          <p:cNvPr name="AutoShape 3" id="3"/>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4" id="4"/>
          <p:cNvSpPr/>
          <p:nvPr/>
        </p:nvSpPr>
        <p:spPr>
          <a:xfrm flipH="false" flipV="false" rot="0">
            <a:off x="12256609" y="3415056"/>
            <a:ext cx="5677815" cy="4256731"/>
          </a:xfrm>
          <a:custGeom>
            <a:avLst/>
            <a:gdLst/>
            <a:ahLst/>
            <a:cxnLst/>
            <a:rect r="r" b="b" t="t" l="l"/>
            <a:pathLst>
              <a:path h="4256731" w="5677815">
                <a:moveTo>
                  <a:pt x="0" y="0"/>
                </a:moveTo>
                <a:lnTo>
                  <a:pt x="5677815" y="0"/>
                </a:lnTo>
                <a:lnTo>
                  <a:pt x="5677815" y="4256732"/>
                </a:lnTo>
                <a:lnTo>
                  <a:pt x="0" y="4256732"/>
                </a:lnTo>
                <a:lnTo>
                  <a:pt x="0" y="0"/>
                </a:lnTo>
                <a:close/>
              </a:path>
            </a:pathLst>
          </a:custGeom>
          <a:blipFill>
            <a:blip r:embed="rId3"/>
            <a:stretch>
              <a:fillRect l="-12661" t="0" r="0" b="0"/>
            </a:stretch>
          </a:blipFill>
        </p:spPr>
      </p:sp>
      <p:sp>
        <p:nvSpPr>
          <p:cNvPr name="TextBox 5" id="5"/>
          <p:cNvSpPr txBox="true"/>
          <p:nvPr/>
        </p:nvSpPr>
        <p:spPr>
          <a:xfrm rot="0">
            <a:off x="1348740" y="638798"/>
            <a:ext cx="12563508"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Ernährung: Zuckerproblem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48740" y="638798"/>
            <a:ext cx="11558944"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Tägliche Nährstoffversorgung</a:t>
            </a:r>
          </a:p>
        </p:txBody>
      </p:sp>
      <p:sp>
        <p:nvSpPr>
          <p:cNvPr name="TextBox 3" id="3"/>
          <p:cNvSpPr txBox="true"/>
          <p:nvPr/>
        </p:nvSpPr>
        <p:spPr>
          <a:xfrm rot="0">
            <a:off x="2805497" y="2549473"/>
            <a:ext cx="5215302" cy="4908194"/>
          </a:xfrm>
          <a:prstGeom prst="rect">
            <a:avLst/>
          </a:prstGeom>
        </p:spPr>
        <p:txBody>
          <a:bodyPr anchor="t" rtlCol="false" tIns="0" lIns="0" bIns="0" rIns="0">
            <a:spAutoFit/>
          </a:bodyPr>
          <a:lstStyle/>
          <a:p>
            <a:pPr algn="l" marL="434340" indent="-217170" lvl="1">
              <a:lnSpc>
                <a:spcPts val="2332"/>
              </a:lnSpc>
              <a:buFont typeface="Arial"/>
              <a:buChar char="•"/>
            </a:pPr>
            <a:r>
              <a:rPr lang="en-US" sz="2400" spc="22">
                <a:solidFill>
                  <a:srgbClr val="000000"/>
                </a:solidFill>
                <a:latin typeface="Canva Sans"/>
              </a:rPr>
              <a:t>r</a:t>
            </a:r>
            <a:r>
              <a:rPr lang="en-US" sz="2400" spc="22">
                <a:solidFill>
                  <a:srgbClr val="000000"/>
                </a:solidFill>
                <a:latin typeface="Canva Sans"/>
              </a:rPr>
              <a:t>eduziert oxidativer Stress</a:t>
            </a:r>
          </a:p>
          <a:p>
            <a:pPr algn="l" marL="434340" indent="-217170" lvl="1">
              <a:lnSpc>
                <a:spcPts val="2332"/>
              </a:lnSpc>
              <a:buFont typeface="Arial"/>
              <a:buChar char="•"/>
            </a:pPr>
            <a:r>
              <a:rPr lang="en-US" sz="2400" spc="22">
                <a:solidFill>
                  <a:srgbClr val="000000"/>
                </a:solidFill>
                <a:latin typeface="Canva Sans"/>
              </a:rPr>
              <a:t>gesunde Mitochondrien</a:t>
            </a:r>
          </a:p>
          <a:p>
            <a:pPr algn="l" marL="434340" indent="-217170" lvl="1">
              <a:lnSpc>
                <a:spcPts val="2332"/>
              </a:lnSpc>
              <a:buFont typeface="Arial"/>
              <a:buChar char="•"/>
            </a:pPr>
            <a:r>
              <a:rPr lang="en-US" sz="2400" spc="22">
                <a:solidFill>
                  <a:srgbClr val="000000"/>
                </a:solidFill>
                <a:latin typeface="Canva Sans"/>
              </a:rPr>
              <a:t>Energieproduktion</a:t>
            </a:r>
          </a:p>
          <a:p>
            <a:pPr algn="l" marL="434340" indent="-217170" lvl="1">
              <a:lnSpc>
                <a:spcPts val="2332"/>
              </a:lnSpc>
              <a:buFont typeface="Arial"/>
              <a:buChar char="•"/>
            </a:pPr>
            <a:r>
              <a:rPr lang="en-US" sz="2400" spc="22">
                <a:solidFill>
                  <a:srgbClr val="000000"/>
                </a:solidFill>
                <a:latin typeface="Canva Sans"/>
              </a:rPr>
              <a:t>massiver Detox!</a:t>
            </a:r>
          </a:p>
          <a:p>
            <a:pPr algn="l">
              <a:lnSpc>
                <a:spcPts val="2332"/>
              </a:lnSpc>
            </a:pPr>
          </a:p>
          <a:p>
            <a:pPr algn="l">
              <a:lnSpc>
                <a:spcPts val="2332"/>
              </a:lnSpc>
            </a:pPr>
          </a:p>
          <a:p>
            <a:pPr algn="l">
              <a:lnSpc>
                <a:spcPts val="1360"/>
              </a:lnSpc>
            </a:pPr>
          </a:p>
          <a:p>
            <a:pPr algn="l" marL="434340" indent="-217170" lvl="1">
              <a:lnSpc>
                <a:spcPts val="2332"/>
              </a:lnSpc>
            </a:pPr>
          </a:p>
          <a:p>
            <a:pPr algn="l" marL="434340" indent="-217170" lvl="1">
              <a:lnSpc>
                <a:spcPts val="2332"/>
              </a:lnSpc>
              <a:buFont typeface="Arial"/>
              <a:buChar char="•"/>
            </a:pPr>
            <a:r>
              <a:rPr lang="en-US" sz="2400" spc="22">
                <a:solidFill>
                  <a:srgbClr val="000000"/>
                </a:solidFill>
                <a:latin typeface="Canva Sans"/>
              </a:rPr>
              <a:t>Gehirn</a:t>
            </a:r>
          </a:p>
          <a:p>
            <a:pPr algn="l" marL="434340" indent="-217170" lvl="1">
              <a:lnSpc>
                <a:spcPts val="2332"/>
              </a:lnSpc>
              <a:buFont typeface="Arial"/>
              <a:buChar char="•"/>
            </a:pPr>
            <a:r>
              <a:rPr lang="en-US" sz="2400" spc="22">
                <a:solidFill>
                  <a:srgbClr val="000000"/>
                </a:solidFill>
                <a:latin typeface="Canva Sans"/>
              </a:rPr>
              <a:t>Herz</a:t>
            </a:r>
          </a:p>
          <a:p>
            <a:pPr algn="l" marL="434340" indent="-217170" lvl="1">
              <a:lnSpc>
                <a:spcPts val="2332"/>
              </a:lnSpc>
              <a:buFont typeface="Arial"/>
              <a:buChar char="•"/>
            </a:pPr>
            <a:r>
              <a:rPr lang="en-US" sz="2400" spc="22">
                <a:solidFill>
                  <a:srgbClr val="000000"/>
                </a:solidFill>
                <a:latin typeface="Canva Sans"/>
              </a:rPr>
              <a:t>Leber</a:t>
            </a:r>
          </a:p>
          <a:p>
            <a:pPr algn="l">
              <a:lnSpc>
                <a:spcPts val="2332"/>
              </a:lnSpc>
            </a:pPr>
          </a:p>
          <a:p>
            <a:pPr algn="l">
              <a:lnSpc>
                <a:spcPts val="2332"/>
              </a:lnSpc>
            </a:pPr>
          </a:p>
          <a:p>
            <a:pPr algn="l">
              <a:lnSpc>
                <a:spcPts val="2332"/>
              </a:lnSpc>
            </a:pPr>
          </a:p>
          <a:p>
            <a:pPr algn="l" marL="434340" indent="-217170" lvl="1">
              <a:lnSpc>
                <a:spcPts val="2332"/>
              </a:lnSpc>
            </a:pPr>
          </a:p>
          <a:p>
            <a:pPr algn="l" marL="434340" indent="-217170" lvl="1">
              <a:lnSpc>
                <a:spcPts val="2332"/>
              </a:lnSpc>
              <a:buFont typeface="Arial"/>
              <a:buChar char="•"/>
            </a:pPr>
            <a:r>
              <a:rPr lang="en-US" sz="2400" spc="22">
                <a:solidFill>
                  <a:srgbClr val="000000"/>
                </a:solidFill>
                <a:latin typeface="Canva Sans"/>
              </a:rPr>
              <a:t>Immunboost</a:t>
            </a:r>
          </a:p>
          <a:p>
            <a:pPr algn="l" marL="434340" indent="-217170" lvl="1">
              <a:lnSpc>
                <a:spcPts val="2332"/>
              </a:lnSpc>
              <a:buFont typeface="Arial"/>
              <a:buChar char="•"/>
            </a:pPr>
            <a:r>
              <a:rPr lang="en-US" sz="2400" spc="22">
                <a:solidFill>
                  <a:srgbClr val="000000"/>
                </a:solidFill>
                <a:latin typeface="Canva Sans"/>
              </a:rPr>
              <a:t>Verdauung</a:t>
            </a:r>
          </a:p>
        </p:txBody>
      </p:sp>
      <p:grpSp>
        <p:nvGrpSpPr>
          <p:cNvPr name="Group 4" id="4"/>
          <p:cNvGrpSpPr/>
          <p:nvPr/>
        </p:nvGrpSpPr>
        <p:grpSpPr>
          <a:xfrm rot="0">
            <a:off x="6576778" y="7457667"/>
            <a:ext cx="10682522" cy="2047701"/>
            <a:chOff x="0" y="0"/>
            <a:chExt cx="14243362" cy="2730268"/>
          </a:xfrm>
        </p:grpSpPr>
        <p:sp>
          <p:nvSpPr>
            <p:cNvPr name="Freeform 5" id="5"/>
            <p:cNvSpPr/>
            <p:nvPr/>
          </p:nvSpPr>
          <p:spPr>
            <a:xfrm flipH="false" flipV="false" rot="0">
              <a:off x="0" y="0"/>
              <a:ext cx="14243402" cy="2730241"/>
            </a:xfrm>
            <a:custGeom>
              <a:avLst/>
              <a:gdLst/>
              <a:ahLst/>
              <a:cxnLst/>
              <a:rect r="r" b="b" t="t" l="l"/>
              <a:pathLst>
                <a:path h="2730241" w="14243402">
                  <a:moveTo>
                    <a:pt x="0" y="0"/>
                  </a:moveTo>
                  <a:lnTo>
                    <a:pt x="14243402" y="0"/>
                  </a:lnTo>
                  <a:lnTo>
                    <a:pt x="14243402" y="2730241"/>
                  </a:lnTo>
                  <a:lnTo>
                    <a:pt x="0" y="2730241"/>
                  </a:lnTo>
                  <a:close/>
                </a:path>
              </a:pathLst>
            </a:custGeom>
            <a:solidFill>
              <a:srgbClr val="FFF2CC"/>
            </a:solidFill>
          </p:spPr>
        </p:sp>
        <p:sp>
          <p:nvSpPr>
            <p:cNvPr name="TextBox 6" id="6"/>
            <p:cNvSpPr txBox="true"/>
            <p:nvPr/>
          </p:nvSpPr>
          <p:spPr>
            <a:xfrm>
              <a:off x="0" y="47625"/>
              <a:ext cx="14243362" cy="2682643"/>
            </a:xfrm>
            <a:prstGeom prst="rect">
              <a:avLst/>
            </a:prstGeom>
          </p:spPr>
          <p:txBody>
            <a:bodyPr anchor="t" rtlCol="false" tIns="50800" lIns="50800" bIns="50800" rIns="50800"/>
            <a:lstStyle/>
            <a:p>
              <a:pPr algn="l">
                <a:lnSpc>
                  <a:spcPts val="4536"/>
                </a:lnSpc>
              </a:pPr>
              <a:r>
                <a:rPr lang="en-US" sz="4200" spc="39">
                  <a:solidFill>
                    <a:srgbClr val="000000"/>
                  </a:solidFill>
                  <a:latin typeface="Canva Sans Bold"/>
                </a:rPr>
                <a:t>Rund 50% aller Krankheiten werden zurück gehen, wenn der Körper täglich optimal versorgt und entgiftet wird!</a:t>
              </a:r>
            </a:p>
          </p:txBody>
        </p:sp>
      </p:grpSp>
      <p:sp>
        <p:nvSpPr>
          <p:cNvPr name="AutoShape 7" id="7"/>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8" id="8" descr="Bildergebnis für alpha crs doterra"/>
          <p:cNvSpPr/>
          <p:nvPr/>
        </p:nvSpPr>
        <p:spPr>
          <a:xfrm flipH="false" flipV="false" rot="0">
            <a:off x="1370596" y="2419132"/>
            <a:ext cx="1016452" cy="1787979"/>
          </a:xfrm>
          <a:custGeom>
            <a:avLst/>
            <a:gdLst/>
            <a:ahLst/>
            <a:cxnLst/>
            <a:rect r="r" b="b" t="t" l="l"/>
            <a:pathLst>
              <a:path h="1787979" w="1016452">
                <a:moveTo>
                  <a:pt x="0" y="0"/>
                </a:moveTo>
                <a:lnTo>
                  <a:pt x="1016453" y="0"/>
                </a:lnTo>
                <a:lnTo>
                  <a:pt x="1016453" y="1787979"/>
                </a:lnTo>
                <a:lnTo>
                  <a:pt x="0" y="1787979"/>
                </a:lnTo>
                <a:lnTo>
                  <a:pt x="0" y="0"/>
                </a:lnTo>
                <a:close/>
              </a:path>
            </a:pathLst>
          </a:custGeom>
          <a:blipFill>
            <a:blip r:embed="rId3"/>
            <a:stretch>
              <a:fillRect l="-25335" t="-868" r="-25195" b="-10336"/>
            </a:stretch>
          </a:blipFill>
        </p:spPr>
      </p:sp>
      <p:sp>
        <p:nvSpPr>
          <p:cNvPr name="Freeform 9" id="9" descr="Bildergebnis für xeo mega doterra"/>
          <p:cNvSpPr/>
          <p:nvPr/>
        </p:nvSpPr>
        <p:spPr>
          <a:xfrm flipH="false" flipV="false" rot="0">
            <a:off x="1395088" y="4709212"/>
            <a:ext cx="955223" cy="1787980"/>
          </a:xfrm>
          <a:custGeom>
            <a:avLst/>
            <a:gdLst/>
            <a:ahLst/>
            <a:cxnLst/>
            <a:rect r="r" b="b" t="t" l="l"/>
            <a:pathLst>
              <a:path h="1787980" w="955223">
                <a:moveTo>
                  <a:pt x="0" y="0"/>
                </a:moveTo>
                <a:lnTo>
                  <a:pt x="955223" y="0"/>
                </a:lnTo>
                <a:lnTo>
                  <a:pt x="955223" y="1787980"/>
                </a:lnTo>
                <a:lnTo>
                  <a:pt x="0" y="1787980"/>
                </a:lnTo>
                <a:lnTo>
                  <a:pt x="0" y="0"/>
                </a:lnTo>
                <a:close/>
              </a:path>
            </a:pathLst>
          </a:custGeom>
          <a:blipFill>
            <a:blip r:embed="rId4"/>
            <a:stretch>
              <a:fillRect l="-62257" t="-8591" r="-64084" b="-12330"/>
            </a:stretch>
          </a:blipFill>
        </p:spPr>
      </p:sp>
      <p:sp>
        <p:nvSpPr>
          <p:cNvPr name="Freeform 10" id="10" descr="Bildergebnis für Micro plex VMZ"/>
          <p:cNvSpPr/>
          <p:nvPr/>
        </p:nvSpPr>
        <p:spPr>
          <a:xfrm flipH="false" flipV="false" rot="0">
            <a:off x="1348740" y="6887959"/>
            <a:ext cx="1058729" cy="1988344"/>
          </a:xfrm>
          <a:custGeom>
            <a:avLst/>
            <a:gdLst/>
            <a:ahLst/>
            <a:cxnLst/>
            <a:rect r="r" b="b" t="t" l="l"/>
            <a:pathLst>
              <a:path h="1988344" w="1058729">
                <a:moveTo>
                  <a:pt x="0" y="0"/>
                </a:moveTo>
                <a:lnTo>
                  <a:pt x="1058729" y="0"/>
                </a:lnTo>
                <a:lnTo>
                  <a:pt x="1058729" y="1988344"/>
                </a:lnTo>
                <a:lnTo>
                  <a:pt x="0" y="1988344"/>
                </a:lnTo>
                <a:lnTo>
                  <a:pt x="0" y="0"/>
                </a:lnTo>
                <a:close/>
              </a:path>
            </a:pathLst>
          </a:custGeom>
          <a:blipFill>
            <a:blip r:embed="rId5"/>
            <a:stretch>
              <a:fillRect l="0" t="0" r="0" b="0"/>
            </a:stretch>
          </a:blipFill>
        </p:spPr>
      </p:sp>
      <p:sp>
        <p:nvSpPr>
          <p:cNvPr name="Freeform 11" id="11" descr="Bildergebnis für Lemon doterra"/>
          <p:cNvSpPr/>
          <p:nvPr/>
        </p:nvSpPr>
        <p:spPr>
          <a:xfrm flipH="false" flipV="false" rot="0">
            <a:off x="8475986" y="4934441"/>
            <a:ext cx="1386330" cy="1562751"/>
          </a:xfrm>
          <a:custGeom>
            <a:avLst/>
            <a:gdLst/>
            <a:ahLst/>
            <a:cxnLst/>
            <a:rect r="r" b="b" t="t" l="l"/>
            <a:pathLst>
              <a:path h="1562751" w="1386330">
                <a:moveTo>
                  <a:pt x="0" y="0"/>
                </a:moveTo>
                <a:lnTo>
                  <a:pt x="1386330" y="0"/>
                </a:lnTo>
                <a:lnTo>
                  <a:pt x="1386330" y="1562751"/>
                </a:lnTo>
                <a:lnTo>
                  <a:pt x="0" y="1562751"/>
                </a:lnTo>
                <a:lnTo>
                  <a:pt x="0" y="0"/>
                </a:lnTo>
                <a:close/>
              </a:path>
            </a:pathLst>
          </a:custGeom>
          <a:blipFill>
            <a:blip r:embed="rId6"/>
            <a:stretch>
              <a:fillRect l="0" t="-3260" r="-16402" b="0"/>
            </a:stretch>
          </a:blipFill>
        </p:spPr>
      </p:sp>
      <p:sp>
        <p:nvSpPr>
          <p:cNvPr name="TextBox 12" id="12"/>
          <p:cNvSpPr txBox="true"/>
          <p:nvPr/>
        </p:nvSpPr>
        <p:spPr>
          <a:xfrm rot="0">
            <a:off x="10462391" y="2457232"/>
            <a:ext cx="6394623" cy="4103751"/>
          </a:xfrm>
          <a:prstGeom prst="rect">
            <a:avLst/>
          </a:prstGeom>
        </p:spPr>
        <p:txBody>
          <a:bodyPr anchor="t" rtlCol="false" tIns="0" lIns="0" bIns="0" rIns="0">
            <a:spAutoFit/>
          </a:bodyPr>
          <a:lstStyle/>
          <a:p>
            <a:pPr algn="l" marL="434340" indent="-217170" lvl="1">
              <a:lnSpc>
                <a:spcPts val="2592"/>
              </a:lnSpc>
              <a:buFont typeface="Arial"/>
              <a:buChar char="•"/>
            </a:pPr>
            <a:r>
              <a:rPr lang="en-US" sz="2400" spc="22">
                <a:solidFill>
                  <a:srgbClr val="000000"/>
                </a:solidFill>
                <a:latin typeface="Canva Sans"/>
              </a:rPr>
              <a:t>Verdauung</a:t>
            </a:r>
          </a:p>
          <a:p>
            <a:pPr algn="l" marL="434340" indent="-217170" lvl="1">
              <a:lnSpc>
                <a:spcPts val="2592"/>
              </a:lnSpc>
              <a:buFont typeface="Arial"/>
              <a:buChar char="•"/>
            </a:pPr>
            <a:r>
              <a:rPr lang="en-US" sz="2400" spc="22">
                <a:solidFill>
                  <a:srgbClr val="000000"/>
                </a:solidFill>
                <a:latin typeface="Canva Sans"/>
              </a:rPr>
              <a:t>Leberfunktion</a:t>
            </a:r>
          </a:p>
          <a:p>
            <a:pPr algn="l" marL="434340" indent="-217170" lvl="1">
              <a:lnSpc>
                <a:spcPts val="2592"/>
              </a:lnSpc>
              <a:buFont typeface="Arial"/>
              <a:buChar char="•"/>
            </a:pPr>
            <a:r>
              <a:rPr lang="en-US" sz="2400" spc="22">
                <a:solidFill>
                  <a:srgbClr val="000000"/>
                </a:solidFill>
                <a:latin typeface="Canva Sans"/>
              </a:rPr>
              <a:t>Fettverdauung</a:t>
            </a:r>
          </a:p>
          <a:p>
            <a:pPr algn="l" marL="434340" indent="-217170" lvl="1">
              <a:lnSpc>
                <a:spcPts val="2592"/>
              </a:lnSpc>
              <a:buFont typeface="Arial"/>
              <a:buChar char="•"/>
            </a:pPr>
            <a:r>
              <a:rPr lang="en-US" sz="2400" spc="22">
                <a:solidFill>
                  <a:srgbClr val="000000"/>
                </a:solidFill>
                <a:latin typeface="Canva Sans"/>
              </a:rPr>
              <a:t>gesunde Nährstoffaufnahme</a:t>
            </a:r>
          </a:p>
          <a:p>
            <a:pPr algn="l">
              <a:lnSpc>
                <a:spcPts val="2592"/>
              </a:lnSpc>
            </a:pPr>
          </a:p>
          <a:p>
            <a:pPr algn="l">
              <a:lnSpc>
                <a:spcPts val="2592"/>
              </a:lnSpc>
            </a:pPr>
          </a:p>
          <a:p>
            <a:pPr algn="l">
              <a:lnSpc>
                <a:spcPts val="2592"/>
              </a:lnSpc>
            </a:pPr>
          </a:p>
          <a:p>
            <a:pPr algn="l" marL="289564" indent="-144782" lvl="1">
              <a:lnSpc>
                <a:spcPts val="1728"/>
              </a:lnSpc>
            </a:pPr>
          </a:p>
          <a:p>
            <a:pPr algn="l" marL="434340" indent="-217170" lvl="1">
              <a:lnSpc>
                <a:spcPts val="2592"/>
              </a:lnSpc>
              <a:buFont typeface="Arial"/>
              <a:buChar char="•"/>
            </a:pPr>
            <a:r>
              <a:rPr lang="en-US" sz="2400" spc="22">
                <a:solidFill>
                  <a:srgbClr val="000000"/>
                </a:solidFill>
                <a:latin typeface="Canva Sans"/>
              </a:rPr>
              <a:t>Entgiftung</a:t>
            </a:r>
          </a:p>
          <a:p>
            <a:pPr algn="l" marL="434340" indent="-217170" lvl="1">
              <a:lnSpc>
                <a:spcPts val="2592"/>
              </a:lnSpc>
              <a:buFont typeface="Arial"/>
              <a:buChar char="•"/>
            </a:pPr>
            <a:r>
              <a:rPr lang="en-US" sz="2400" spc="22">
                <a:solidFill>
                  <a:srgbClr val="000000"/>
                </a:solidFill>
                <a:latin typeface="Canva Sans"/>
              </a:rPr>
              <a:t>Anregung Stoffwechsel</a:t>
            </a:r>
          </a:p>
          <a:p>
            <a:pPr algn="l" marL="434340" indent="-217170" lvl="1">
              <a:lnSpc>
                <a:spcPts val="2592"/>
              </a:lnSpc>
              <a:buFont typeface="Arial"/>
              <a:buChar char="•"/>
            </a:pPr>
            <a:r>
              <a:rPr lang="en-US" sz="2400" spc="22">
                <a:solidFill>
                  <a:srgbClr val="000000"/>
                </a:solidFill>
                <a:latin typeface="Canva Sans"/>
              </a:rPr>
              <a:t>Grapefruit, Wild Orange, Tangerine enthalten 95% pure Limonene!</a:t>
            </a:r>
          </a:p>
          <a:p>
            <a:pPr algn="l" marL="434340" indent="-217170" lvl="1">
              <a:lnSpc>
                <a:spcPts val="2592"/>
              </a:lnSpc>
            </a:pPr>
          </a:p>
        </p:txBody>
      </p:sp>
      <p:sp>
        <p:nvSpPr>
          <p:cNvPr name="Freeform 13" id="13" descr="Bildergebnis für terrazyme"/>
          <p:cNvSpPr/>
          <p:nvPr/>
        </p:nvSpPr>
        <p:spPr>
          <a:xfrm flipH="false" flipV="false" rot="0">
            <a:off x="8620482" y="2375753"/>
            <a:ext cx="1121840" cy="1880343"/>
          </a:xfrm>
          <a:custGeom>
            <a:avLst/>
            <a:gdLst/>
            <a:ahLst/>
            <a:cxnLst/>
            <a:rect r="r" b="b" t="t" l="l"/>
            <a:pathLst>
              <a:path h="1880343" w="1121840">
                <a:moveTo>
                  <a:pt x="0" y="0"/>
                </a:moveTo>
                <a:lnTo>
                  <a:pt x="1121840" y="0"/>
                </a:lnTo>
                <a:lnTo>
                  <a:pt x="1121840" y="1880343"/>
                </a:lnTo>
                <a:lnTo>
                  <a:pt x="0" y="1880343"/>
                </a:lnTo>
                <a:lnTo>
                  <a:pt x="0" y="0"/>
                </a:lnTo>
                <a:close/>
              </a:path>
            </a:pathLst>
          </a:custGeom>
          <a:blipFill>
            <a:blip r:embed="rId7"/>
            <a:stretch>
              <a:fillRect l="-5748" t="0" r="-1" b="-5152"/>
            </a:stretch>
          </a:blipFill>
        </p:spPr>
      </p:sp>
    </p:spTree>
  </p:cSld>
  <p:clrMapOvr>
    <a:masterClrMapping/>
  </p:clrMapOvr>
</p:sld>
</file>

<file path=ppt/slides/slide1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348740" y="638798"/>
            <a:ext cx="7153187"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Boyd Empfehlung</a:t>
            </a:r>
          </a:p>
        </p:txBody>
      </p:sp>
      <p:sp>
        <p:nvSpPr>
          <p:cNvPr name="AutoShape 3" id="3"/>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4" id="4"/>
          <p:cNvSpPr txBox="true"/>
          <p:nvPr/>
        </p:nvSpPr>
        <p:spPr>
          <a:xfrm rot="0">
            <a:off x="1028700" y="3280061"/>
            <a:ext cx="15590520" cy="3427477"/>
          </a:xfrm>
          <a:prstGeom prst="rect">
            <a:avLst/>
          </a:prstGeom>
        </p:spPr>
        <p:txBody>
          <a:bodyPr anchor="t" rtlCol="false" tIns="0" lIns="0" bIns="0" rIns="0">
            <a:spAutoFit/>
          </a:bodyPr>
          <a:lstStyle/>
          <a:p>
            <a:pPr algn="ctr">
              <a:lnSpc>
                <a:spcPts val="4104"/>
              </a:lnSpc>
            </a:pPr>
            <a:r>
              <a:rPr lang="en-US" sz="3800" spc="34">
                <a:solidFill>
                  <a:srgbClr val="000000"/>
                </a:solidFill>
                <a:latin typeface="Canva Sans"/>
              </a:rPr>
              <a:t>Zitat: “Unser Körper wird sich weitgehend selbst erholen können, wenn wir konsequent die folgende tägliche Routine einhalten:</a:t>
            </a:r>
          </a:p>
          <a:p>
            <a:pPr algn="l">
              <a:lnSpc>
                <a:spcPts val="3780"/>
              </a:lnSpc>
            </a:pPr>
          </a:p>
          <a:p>
            <a:pPr algn="l" marL="755670" indent="-377835" lvl="1">
              <a:lnSpc>
                <a:spcPts val="3780"/>
              </a:lnSpc>
              <a:buAutoNum type="arabicPeriod" startAt="1"/>
            </a:pPr>
            <a:r>
              <a:rPr lang="en-US" sz="3500" spc="31">
                <a:solidFill>
                  <a:srgbClr val="000000"/>
                </a:solidFill>
                <a:latin typeface="Canva Sans"/>
              </a:rPr>
              <a:t> 2-3 Liter stilles Wasser trinken am Tag</a:t>
            </a:r>
          </a:p>
          <a:p>
            <a:pPr algn="l" marL="755670" indent="-377835" lvl="1">
              <a:lnSpc>
                <a:spcPts val="3780"/>
              </a:lnSpc>
              <a:buAutoNum type="arabicPeriod" startAt="1"/>
            </a:pPr>
            <a:r>
              <a:rPr lang="en-US" sz="3500" spc="31">
                <a:solidFill>
                  <a:srgbClr val="000000"/>
                </a:solidFill>
                <a:latin typeface="Canva Sans"/>
              </a:rPr>
              <a:t> LLV täglich einnehmen</a:t>
            </a:r>
          </a:p>
          <a:p>
            <a:pPr algn="l" marL="755670" indent="-377835" lvl="1">
              <a:lnSpc>
                <a:spcPts val="3780"/>
              </a:lnSpc>
              <a:buAutoNum type="arabicPeriod" startAt="1"/>
            </a:pPr>
            <a:r>
              <a:rPr lang="en-US" sz="3500" spc="31">
                <a:solidFill>
                  <a:srgbClr val="000000"/>
                </a:solidFill>
                <a:latin typeface="Canva Sans"/>
              </a:rPr>
              <a:t> TerraZyme zu den Mahlzeiten</a:t>
            </a:r>
          </a:p>
          <a:p>
            <a:pPr algn="l" marL="755670" indent="-377835" lvl="1">
              <a:lnSpc>
                <a:spcPts val="3780"/>
              </a:lnSpc>
              <a:buAutoNum type="arabicPeriod" startAt="1"/>
            </a:pPr>
            <a:r>
              <a:rPr lang="en-US" sz="3500" spc="32">
                <a:solidFill>
                  <a:srgbClr val="000000"/>
                </a:solidFill>
                <a:latin typeface="Canva Sans"/>
              </a:rPr>
              <a:t> Lemon oder andere Zitrusöle im Wasser trinken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2536981"/>
            <a:ext cx="6372260" cy="809625"/>
          </a:xfrm>
          <a:prstGeom prst="rect">
            <a:avLst/>
          </a:prstGeom>
        </p:spPr>
        <p:txBody>
          <a:bodyPr anchor="t" rtlCol="false" tIns="0" lIns="0" bIns="0" rIns="0">
            <a:spAutoFit/>
          </a:bodyPr>
          <a:lstStyle/>
          <a:p>
            <a:pPr algn="l">
              <a:lnSpc>
                <a:spcPts val="6000"/>
              </a:lnSpc>
            </a:pPr>
            <a:r>
              <a:rPr lang="en-US" sz="6000">
                <a:solidFill>
                  <a:srgbClr val="000000"/>
                </a:solidFill>
                <a:latin typeface="Loubag"/>
              </a:rPr>
              <a:t>Ich bin Nicole</a:t>
            </a:r>
          </a:p>
        </p:txBody>
      </p:sp>
      <p:sp>
        <p:nvSpPr>
          <p:cNvPr name="TextBox 3" id="3"/>
          <p:cNvSpPr txBox="true"/>
          <p:nvPr/>
        </p:nvSpPr>
        <p:spPr>
          <a:xfrm rot="0">
            <a:off x="1028700" y="3715853"/>
            <a:ext cx="8553263" cy="4365625"/>
          </a:xfrm>
          <a:prstGeom prst="rect">
            <a:avLst/>
          </a:prstGeom>
        </p:spPr>
        <p:txBody>
          <a:bodyPr anchor="t" rtlCol="false" tIns="0" lIns="0" bIns="0" rIns="0">
            <a:spAutoFit/>
          </a:bodyPr>
          <a:lstStyle/>
          <a:p>
            <a:pPr algn="l" marL="571499" indent="-190500" lvl="2">
              <a:lnSpc>
                <a:spcPts val="3499"/>
              </a:lnSpc>
              <a:buFont typeface="Arial"/>
              <a:buChar char="⚬"/>
            </a:pPr>
            <a:r>
              <a:rPr lang="en-US" sz="2499" spc="124">
                <a:solidFill>
                  <a:srgbClr val="000000"/>
                </a:solidFill>
                <a:latin typeface="Clear Sans"/>
              </a:rPr>
              <a:t>Mutter von 3 Teenagern </a:t>
            </a:r>
          </a:p>
          <a:p>
            <a:pPr algn="l" marL="571499" indent="-190500" lvl="2">
              <a:lnSpc>
                <a:spcPts val="3499"/>
              </a:lnSpc>
              <a:buFont typeface="Arial"/>
              <a:buChar char="⚬"/>
            </a:pPr>
            <a:r>
              <a:rPr lang="en-US" sz="2499" spc="124">
                <a:solidFill>
                  <a:srgbClr val="000000"/>
                </a:solidFill>
                <a:latin typeface="Clear Sans"/>
              </a:rPr>
              <a:t>6 Jahre Öle-Botschafterin </a:t>
            </a:r>
          </a:p>
          <a:p>
            <a:pPr algn="l" marL="571499" indent="-190500" lvl="2">
              <a:lnSpc>
                <a:spcPts val="3499"/>
              </a:lnSpc>
              <a:buFont typeface="Arial"/>
              <a:buChar char="⚬"/>
            </a:pPr>
            <a:r>
              <a:rPr lang="en-US" sz="2499" spc="124">
                <a:solidFill>
                  <a:srgbClr val="000000"/>
                </a:solidFill>
                <a:latin typeface="Clear Sans"/>
              </a:rPr>
              <a:t>Gründerin der Tropfenkraft-Familie </a:t>
            </a:r>
          </a:p>
          <a:p>
            <a:pPr algn="l" marL="571499" indent="-190500" lvl="2">
              <a:lnSpc>
                <a:spcPts val="3499"/>
              </a:lnSpc>
              <a:buFont typeface="Arial"/>
              <a:buChar char="⚬"/>
            </a:pPr>
            <a:r>
              <a:rPr lang="en-US" sz="2499" spc="124">
                <a:solidFill>
                  <a:srgbClr val="000000"/>
                </a:solidFill>
                <a:latin typeface="Clear Sans"/>
              </a:rPr>
              <a:t>Leidenschaft: Menschen inspirieren und ihnen die Möglichkeiten der ätherischen Öle für ihre Gesundheit zeigen </a:t>
            </a:r>
          </a:p>
          <a:p>
            <a:pPr algn="l" marL="571499" indent="-190500" lvl="2">
              <a:lnSpc>
                <a:spcPts val="3499"/>
              </a:lnSpc>
              <a:buFont typeface="Arial"/>
              <a:buChar char="⚬"/>
            </a:pPr>
            <a:r>
              <a:rPr lang="en-US" sz="2499" spc="124">
                <a:solidFill>
                  <a:srgbClr val="000000"/>
                </a:solidFill>
                <a:latin typeface="Clear Sans"/>
              </a:rPr>
              <a:t>Seit 12 Jahren stellen wir alle unsere Körperpflege-/ und Haushaltsprodukte selber her.</a:t>
            </a:r>
          </a:p>
          <a:p>
            <a:pPr algn="l" marL="571499" indent="-190500" lvl="2">
              <a:lnSpc>
                <a:spcPts val="3499"/>
              </a:lnSpc>
              <a:buFont typeface="Arial"/>
              <a:buChar char="⚬"/>
            </a:pPr>
            <a:r>
              <a:rPr lang="en-US" sz="2499" spc="124">
                <a:solidFill>
                  <a:srgbClr val="000000"/>
                </a:solidFill>
                <a:latin typeface="Clear Sans"/>
              </a:rPr>
              <a:t>Ich nehme unsere Gesundheit selbst in die Hand</a:t>
            </a:r>
          </a:p>
          <a:p>
            <a:pPr algn="l" marL="571499" indent="-190500" lvl="2">
              <a:lnSpc>
                <a:spcPts val="3499"/>
              </a:lnSpc>
            </a:pPr>
          </a:p>
        </p:txBody>
      </p:sp>
      <p:sp>
        <p:nvSpPr>
          <p:cNvPr name="Freeform 4" id="4"/>
          <p:cNvSpPr/>
          <p:nvPr/>
        </p:nvSpPr>
        <p:spPr>
          <a:xfrm flipH="false" flipV="false" rot="0">
            <a:off x="10950574" y="1244514"/>
            <a:ext cx="5341451" cy="7654096"/>
          </a:xfrm>
          <a:custGeom>
            <a:avLst/>
            <a:gdLst/>
            <a:ahLst/>
            <a:cxnLst/>
            <a:rect r="r" b="b" t="t" l="l"/>
            <a:pathLst>
              <a:path h="7654096" w="5341451">
                <a:moveTo>
                  <a:pt x="0" y="0"/>
                </a:moveTo>
                <a:lnTo>
                  <a:pt x="5341451" y="0"/>
                </a:lnTo>
                <a:lnTo>
                  <a:pt x="5341451" y="7654096"/>
                </a:lnTo>
                <a:lnTo>
                  <a:pt x="0" y="7654096"/>
                </a:lnTo>
                <a:lnTo>
                  <a:pt x="0" y="0"/>
                </a:lnTo>
                <a:close/>
              </a:path>
            </a:pathLst>
          </a:custGeom>
          <a:blipFill>
            <a:blip r:embed="rId2"/>
            <a:stretch>
              <a:fillRect l="-9077" t="-5864" r="-2102" b="-49"/>
            </a:stretch>
          </a:blipFill>
        </p:spPr>
      </p:sp>
    </p:spTree>
  </p:cSld>
  <p:clrMapOvr>
    <a:masterClrMapping/>
  </p:clrMapOvr>
</p:sld>
</file>

<file path=ppt/slides/slide2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270041" y="3483348"/>
            <a:ext cx="15590520" cy="3948303"/>
          </a:xfrm>
          <a:prstGeom prst="rect">
            <a:avLst/>
          </a:prstGeom>
        </p:spPr>
        <p:txBody>
          <a:bodyPr anchor="t" rtlCol="false" tIns="0" lIns="0" bIns="0" rIns="0">
            <a:spAutoFit/>
          </a:bodyPr>
          <a:lstStyle/>
          <a:p>
            <a:pPr algn="ctr">
              <a:lnSpc>
                <a:spcPts val="7776"/>
              </a:lnSpc>
            </a:pPr>
            <a:r>
              <a:rPr lang="en-US" sz="7200" spc="67">
                <a:solidFill>
                  <a:srgbClr val="000000"/>
                </a:solidFill>
                <a:latin typeface="Canva Sans"/>
              </a:rPr>
              <a:t>Die Anwendung von Symphony of the Cells Protokollen hilft dem Körper und den Organen bei der Entgiftung!</a:t>
            </a:r>
          </a:p>
        </p:txBody>
      </p:sp>
      <p:sp>
        <p:nvSpPr>
          <p:cNvPr name="AutoShape 3" id="3"/>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4" id="4"/>
          <p:cNvSpPr txBox="true"/>
          <p:nvPr/>
        </p:nvSpPr>
        <p:spPr>
          <a:xfrm rot="0">
            <a:off x="1348740" y="638798"/>
            <a:ext cx="7283768"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Entgiftung und SOC</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3" id="3"/>
          <p:cNvSpPr/>
          <p:nvPr/>
        </p:nvSpPr>
        <p:spPr>
          <a:xfrm flipH="false" flipV="false" rot="0">
            <a:off x="815863" y="1940287"/>
            <a:ext cx="5978507" cy="7971342"/>
          </a:xfrm>
          <a:custGeom>
            <a:avLst/>
            <a:gdLst/>
            <a:ahLst/>
            <a:cxnLst/>
            <a:rect r="r" b="b" t="t" l="l"/>
            <a:pathLst>
              <a:path h="7971342" w="5978507">
                <a:moveTo>
                  <a:pt x="0" y="0"/>
                </a:moveTo>
                <a:lnTo>
                  <a:pt x="5978507" y="0"/>
                </a:lnTo>
                <a:lnTo>
                  <a:pt x="5978507" y="7971342"/>
                </a:lnTo>
                <a:lnTo>
                  <a:pt x="0" y="7971342"/>
                </a:lnTo>
                <a:lnTo>
                  <a:pt x="0" y="0"/>
                </a:lnTo>
                <a:close/>
              </a:path>
            </a:pathLst>
          </a:custGeom>
          <a:blipFill>
            <a:blip r:embed="rId2"/>
            <a:stretch>
              <a:fillRect l="0" t="0" r="0" b="0"/>
            </a:stretch>
          </a:blipFill>
        </p:spPr>
      </p:sp>
      <p:sp>
        <p:nvSpPr>
          <p:cNvPr name="TextBox 4" id="4"/>
          <p:cNvSpPr txBox="true"/>
          <p:nvPr/>
        </p:nvSpPr>
        <p:spPr>
          <a:xfrm rot="0">
            <a:off x="1311114" y="508000"/>
            <a:ext cx="14384656" cy="936625"/>
          </a:xfrm>
          <a:prstGeom prst="rect">
            <a:avLst/>
          </a:prstGeom>
        </p:spPr>
        <p:txBody>
          <a:bodyPr anchor="t" rtlCol="false" tIns="0" lIns="0" bIns="0" rIns="0">
            <a:spAutoFit/>
          </a:bodyPr>
          <a:lstStyle/>
          <a:p>
            <a:pPr algn="l" marL="0" indent="0" lvl="0">
              <a:lnSpc>
                <a:spcPts val="7700"/>
              </a:lnSpc>
              <a:spcBef>
                <a:spcPct val="0"/>
              </a:spcBef>
            </a:pPr>
            <a:r>
              <a:rPr lang="en-US" sz="5500" strike="noStrike" u="none">
                <a:solidFill>
                  <a:srgbClr val="000000"/>
                </a:solidFill>
                <a:latin typeface="Loubag Bold"/>
              </a:rPr>
              <a:t>Protokolle des Symphony of the Cells </a:t>
            </a:r>
          </a:p>
        </p:txBody>
      </p:sp>
      <p:grpSp>
        <p:nvGrpSpPr>
          <p:cNvPr name="Group 5" id="5"/>
          <p:cNvGrpSpPr/>
          <p:nvPr/>
        </p:nvGrpSpPr>
        <p:grpSpPr>
          <a:xfrm rot="0">
            <a:off x="7007207" y="3786070"/>
            <a:ext cx="9652141" cy="4048131"/>
            <a:chOff x="0" y="0"/>
            <a:chExt cx="12869522" cy="5397508"/>
          </a:xfrm>
        </p:grpSpPr>
        <p:sp>
          <p:nvSpPr>
            <p:cNvPr name="TextBox 6" id="6"/>
            <p:cNvSpPr txBox="true"/>
            <p:nvPr/>
          </p:nvSpPr>
          <p:spPr>
            <a:xfrm rot="0">
              <a:off x="0" y="-104775"/>
              <a:ext cx="6517931" cy="5502283"/>
            </a:xfrm>
            <a:prstGeom prst="rect">
              <a:avLst/>
            </a:prstGeom>
          </p:spPr>
          <p:txBody>
            <a:bodyPr anchor="t" rtlCol="false" tIns="0" lIns="0" bIns="0" rIns="0">
              <a:spAutoFit/>
            </a:bodyPr>
            <a:lstStyle/>
            <a:p>
              <a:pPr algn="l" marL="647481" indent="-323741" lvl="1">
                <a:lnSpc>
                  <a:spcPts val="4798"/>
                </a:lnSpc>
                <a:buFont typeface="Arial"/>
                <a:buChar char="•"/>
              </a:pPr>
              <a:r>
                <a:rPr lang="en-US" sz="2998" spc="86" strike="noStrike" u="none">
                  <a:solidFill>
                    <a:srgbClr val="000000"/>
                  </a:solidFill>
                  <a:latin typeface="Canva Sans"/>
                </a:rPr>
                <a:t>Herz-Kreislauf</a:t>
              </a:r>
            </a:p>
            <a:p>
              <a:pPr algn="l" marL="647481" indent="-323741" lvl="1">
                <a:lnSpc>
                  <a:spcPts val="4798"/>
                </a:lnSpc>
                <a:buFont typeface="Arial"/>
                <a:buChar char="•"/>
              </a:pPr>
              <a:r>
                <a:rPr lang="en-US" sz="2998" spc="86" strike="noStrike" u="none">
                  <a:solidFill>
                    <a:srgbClr val="000000"/>
                  </a:solidFill>
                  <a:latin typeface="Canva Sans"/>
                </a:rPr>
                <a:t>zelluläres Chi</a:t>
              </a:r>
            </a:p>
            <a:p>
              <a:pPr algn="l" marL="647481" indent="-323741" lvl="1">
                <a:lnSpc>
                  <a:spcPts val="4798"/>
                </a:lnSpc>
                <a:buFont typeface="Arial"/>
                <a:buChar char="•"/>
              </a:pPr>
              <a:r>
                <a:rPr lang="en-US" sz="2998" spc="86" strike="noStrike" u="none">
                  <a:solidFill>
                    <a:srgbClr val="000000"/>
                  </a:solidFill>
                  <a:latin typeface="Canva Sans"/>
                </a:rPr>
                <a:t>emotionale</a:t>
              </a:r>
            </a:p>
            <a:p>
              <a:pPr algn="l" marL="647481" indent="-323741" lvl="1">
                <a:lnSpc>
                  <a:spcPts val="4798"/>
                </a:lnSpc>
                <a:buFont typeface="Arial"/>
                <a:buChar char="•"/>
              </a:pPr>
              <a:r>
                <a:rPr lang="en-US" sz="2998" spc="86" strike="noStrike" u="none">
                  <a:solidFill>
                    <a:srgbClr val="000000"/>
                  </a:solidFill>
                  <a:latin typeface="Canva Sans"/>
                </a:rPr>
                <a:t>Vergebung</a:t>
              </a:r>
            </a:p>
            <a:p>
              <a:pPr algn="l" marL="647481" indent="-323741" lvl="1">
                <a:lnSpc>
                  <a:spcPts val="4798"/>
                </a:lnSpc>
                <a:buFont typeface="Arial"/>
                <a:buChar char="•"/>
              </a:pPr>
              <a:r>
                <a:rPr lang="en-US" sz="2998" spc="86" strike="noStrike" u="none">
                  <a:solidFill>
                    <a:srgbClr val="000000"/>
                  </a:solidFill>
                  <a:latin typeface="Canva Sans"/>
                </a:rPr>
                <a:t>Verdauung</a:t>
              </a:r>
            </a:p>
            <a:p>
              <a:pPr algn="l" marL="647481" indent="-323741" lvl="1">
                <a:lnSpc>
                  <a:spcPts val="4798"/>
                </a:lnSpc>
                <a:buFont typeface="Arial"/>
                <a:buChar char="•"/>
              </a:pPr>
              <a:r>
                <a:rPr lang="en-US" sz="2998" spc="86" strike="noStrike" u="none">
                  <a:solidFill>
                    <a:srgbClr val="000000"/>
                  </a:solidFill>
                  <a:latin typeface="Canva Sans"/>
                </a:rPr>
                <a:t>Hormonhaushalt</a:t>
              </a:r>
            </a:p>
            <a:p>
              <a:pPr algn="l" marL="647481" indent="-323741" lvl="1">
                <a:lnSpc>
                  <a:spcPts val="4799"/>
                </a:lnSpc>
                <a:buFont typeface="Arial"/>
                <a:buChar char="•"/>
              </a:pPr>
              <a:r>
                <a:rPr lang="en-US" sz="2998" spc="88" strike="noStrike" u="none">
                  <a:solidFill>
                    <a:srgbClr val="000000"/>
                  </a:solidFill>
                  <a:latin typeface="Canva Sans"/>
                </a:rPr>
                <a:t>Infektionskrankheiten</a:t>
              </a:r>
            </a:p>
          </p:txBody>
        </p:sp>
        <p:sp>
          <p:nvSpPr>
            <p:cNvPr name="TextBox 7" id="7"/>
            <p:cNvSpPr txBox="true"/>
            <p:nvPr/>
          </p:nvSpPr>
          <p:spPr>
            <a:xfrm rot="0">
              <a:off x="7297532" y="-104775"/>
              <a:ext cx="5571990" cy="5502283"/>
            </a:xfrm>
            <a:prstGeom prst="rect">
              <a:avLst/>
            </a:prstGeom>
          </p:spPr>
          <p:txBody>
            <a:bodyPr anchor="t" rtlCol="false" tIns="0" lIns="0" bIns="0" rIns="0">
              <a:spAutoFit/>
            </a:bodyPr>
            <a:lstStyle/>
            <a:p>
              <a:pPr algn="l" marL="647481" indent="-323741" lvl="1">
                <a:lnSpc>
                  <a:spcPts val="4798"/>
                </a:lnSpc>
                <a:buFont typeface="Arial"/>
                <a:buChar char="•"/>
              </a:pPr>
              <a:r>
                <a:rPr lang="en-US" sz="2998" spc="86" strike="noStrike" u="none">
                  <a:solidFill>
                    <a:srgbClr val="000000"/>
                  </a:solidFill>
                  <a:latin typeface="Canva Sans"/>
                </a:rPr>
                <a:t>Entzündungen</a:t>
              </a:r>
            </a:p>
            <a:p>
              <a:pPr algn="l" marL="647481" indent="-323741" lvl="1">
                <a:lnSpc>
                  <a:spcPts val="4798"/>
                </a:lnSpc>
                <a:buFont typeface="Arial"/>
                <a:buChar char="•"/>
              </a:pPr>
              <a:r>
                <a:rPr lang="en-US" sz="2998" spc="86" strike="noStrike" u="none">
                  <a:solidFill>
                    <a:srgbClr val="000000"/>
                  </a:solidFill>
                  <a:latin typeface="Canva Sans"/>
                </a:rPr>
                <a:t>Lymphgefäße</a:t>
              </a:r>
            </a:p>
            <a:p>
              <a:pPr algn="l" marL="647481" indent="-323741" lvl="1">
                <a:lnSpc>
                  <a:spcPts val="4798"/>
                </a:lnSpc>
                <a:buFont typeface="Arial"/>
                <a:buChar char="•"/>
              </a:pPr>
              <a:r>
                <a:rPr lang="en-US" sz="2998" spc="86" strike="noStrike" u="none">
                  <a:solidFill>
                    <a:srgbClr val="000000"/>
                  </a:solidFill>
                  <a:latin typeface="Canva Sans"/>
                </a:rPr>
                <a:t>Maxim </a:t>
              </a:r>
            </a:p>
            <a:p>
              <a:pPr algn="l" marL="647481" indent="-323741" lvl="1">
                <a:lnSpc>
                  <a:spcPts val="4798"/>
                </a:lnSpc>
                <a:buFont typeface="Arial"/>
                <a:buChar char="•"/>
              </a:pPr>
              <a:r>
                <a:rPr lang="en-US" sz="2998" spc="86" strike="noStrike" u="none">
                  <a:solidFill>
                    <a:srgbClr val="000000"/>
                  </a:solidFill>
                  <a:latin typeface="Canva Sans"/>
                </a:rPr>
                <a:t>neurologisch</a:t>
              </a:r>
            </a:p>
            <a:p>
              <a:pPr algn="l" marL="647481" indent="-323741" lvl="1">
                <a:lnSpc>
                  <a:spcPts val="4798"/>
                </a:lnSpc>
                <a:buFont typeface="Arial"/>
                <a:buChar char="•"/>
              </a:pPr>
              <a:r>
                <a:rPr lang="en-US" sz="2998" spc="86" strike="noStrike" u="none">
                  <a:solidFill>
                    <a:srgbClr val="000000"/>
                  </a:solidFill>
                  <a:latin typeface="Canva Sans"/>
                </a:rPr>
                <a:t>Knochen/Osteo</a:t>
              </a:r>
            </a:p>
            <a:p>
              <a:pPr algn="l" marL="647481" indent="-323741" lvl="1">
                <a:lnSpc>
                  <a:spcPts val="4798"/>
                </a:lnSpc>
                <a:buFont typeface="Arial"/>
                <a:buChar char="•"/>
              </a:pPr>
              <a:r>
                <a:rPr lang="en-US" sz="2998" spc="86" strike="noStrike" u="none">
                  <a:solidFill>
                    <a:srgbClr val="000000"/>
                  </a:solidFill>
                  <a:latin typeface="Canva Sans"/>
                </a:rPr>
                <a:t>Atemwege</a:t>
              </a:r>
            </a:p>
            <a:p>
              <a:pPr algn="l" marL="647481" indent="-323741" lvl="1">
                <a:lnSpc>
                  <a:spcPts val="4799"/>
                </a:lnSpc>
                <a:buFont typeface="Arial"/>
                <a:buChar char="•"/>
              </a:pPr>
              <a:r>
                <a:rPr lang="en-US" sz="2998" spc="88" strike="noStrike" u="none">
                  <a:solidFill>
                    <a:srgbClr val="000000"/>
                  </a:solidFill>
                  <a:latin typeface="Canva Sans"/>
                </a:rPr>
                <a:t>Solar</a:t>
              </a:r>
            </a:p>
          </p:txBody>
        </p:sp>
      </p:grpSp>
      <p:sp>
        <p:nvSpPr>
          <p:cNvPr name="TextBox 8" id="8"/>
          <p:cNvSpPr txBox="true"/>
          <p:nvPr/>
        </p:nvSpPr>
        <p:spPr>
          <a:xfrm rot="0">
            <a:off x="7206904" y="2935051"/>
            <a:ext cx="6638439" cy="552410"/>
          </a:xfrm>
          <a:prstGeom prst="rect">
            <a:avLst/>
          </a:prstGeom>
        </p:spPr>
        <p:txBody>
          <a:bodyPr anchor="t" rtlCol="false" tIns="0" lIns="0" bIns="0" rIns="0">
            <a:spAutoFit/>
          </a:bodyPr>
          <a:lstStyle/>
          <a:p>
            <a:pPr algn="l">
              <a:lnSpc>
                <a:spcPts val="4799"/>
              </a:lnSpc>
            </a:pPr>
            <a:r>
              <a:rPr lang="en-US" sz="2998" spc="88">
                <a:solidFill>
                  <a:srgbClr val="000000"/>
                </a:solidFill>
                <a:latin typeface="Canva Sans Bold"/>
              </a:rPr>
              <a:t>21 Protokolle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3" id="3"/>
          <p:cNvSpPr/>
          <p:nvPr/>
        </p:nvSpPr>
        <p:spPr>
          <a:xfrm flipH="false" flipV="false" rot="-5497034">
            <a:off x="1836973" y="1291436"/>
            <a:ext cx="8078643" cy="9272377"/>
          </a:xfrm>
          <a:custGeom>
            <a:avLst/>
            <a:gdLst/>
            <a:ahLst/>
            <a:cxnLst/>
            <a:rect r="r" b="b" t="t" l="l"/>
            <a:pathLst>
              <a:path h="9272377" w="8078643">
                <a:moveTo>
                  <a:pt x="255557" y="0"/>
                </a:moveTo>
                <a:lnTo>
                  <a:pt x="8078643" y="220874"/>
                </a:lnTo>
                <a:lnTo>
                  <a:pt x="7823086" y="9272377"/>
                </a:lnTo>
                <a:lnTo>
                  <a:pt x="0" y="9051502"/>
                </a:lnTo>
                <a:lnTo>
                  <a:pt x="255557" y="0"/>
                </a:lnTo>
                <a:close/>
              </a:path>
            </a:pathLst>
          </a:custGeom>
          <a:blipFill>
            <a:blip r:embed="rId2"/>
            <a:stretch>
              <a:fillRect l="-36968" t="-5532" r="-29748" b="-3408"/>
            </a:stretch>
          </a:blipFill>
        </p:spPr>
      </p:sp>
      <p:sp>
        <p:nvSpPr>
          <p:cNvPr name="Freeform 4" id="4"/>
          <p:cNvSpPr/>
          <p:nvPr/>
        </p:nvSpPr>
        <p:spPr>
          <a:xfrm flipH="false" flipV="false" rot="-5400000">
            <a:off x="10133845" y="2951591"/>
            <a:ext cx="7862339" cy="5915930"/>
          </a:xfrm>
          <a:custGeom>
            <a:avLst/>
            <a:gdLst/>
            <a:ahLst/>
            <a:cxnLst/>
            <a:rect r="r" b="b" t="t" l="l"/>
            <a:pathLst>
              <a:path h="5915930" w="7862339">
                <a:moveTo>
                  <a:pt x="0" y="0"/>
                </a:moveTo>
                <a:lnTo>
                  <a:pt x="7862339" y="0"/>
                </a:lnTo>
                <a:lnTo>
                  <a:pt x="7862339" y="5915930"/>
                </a:lnTo>
                <a:lnTo>
                  <a:pt x="0" y="5915930"/>
                </a:lnTo>
                <a:lnTo>
                  <a:pt x="0" y="0"/>
                </a:lnTo>
                <a:close/>
              </a:path>
            </a:pathLst>
          </a:custGeom>
          <a:blipFill>
            <a:blip r:embed="rId3"/>
            <a:stretch>
              <a:fillRect l="-7748" t="-8780" r="-9703" b="-8290"/>
            </a:stretch>
          </a:blipFill>
        </p:spPr>
      </p:sp>
      <p:sp>
        <p:nvSpPr>
          <p:cNvPr name="TextBox 5" id="5"/>
          <p:cNvSpPr txBox="true"/>
          <p:nvPr/>
        </p:nvSpPr>
        <p:spPr>
          <a:xfrm rot="0">
            <a:off x="1348740" y="638798"/>
            <a:ext cx="15590520"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Symbolerklärung</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78621" r="0" b="-78621"/>
              </a:stretch>
            </a:blipFill>
          </p:spPr>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3" id="3"/>
          <p:cNvSpPr/>
          <p:nvPr/>
        </p:nvSpPr>
        <p:spPr>
          <a:xfrm flipH="false" flipV="false" rot="-5400000">
            <a:off x="2387459" y="118997"/>
            <a:ext cx="8152556" cy="10870074"/>
          </a:xfrm>
          <a:custGeom>
            <a:avLst/>
            <a:gdLst/>
            <a:ahLst/>
            <a:cxnLst/>
            <a:rect r="r" b="b" t="t" l="l"/>
            <a:pathLst>
              <a:path h="10870074" w="8152556">
                <a:moveTo>
                  <a:pt x="0" y="0"/>
                </a:moveTo>
                <a:lnTo>
                  <a:pt x="8152556" y="0"/>
                </a:lnTo>
                <a:lnTo>
                  <a:pt x="8152556" y="10870075"/>
                </a:lnTo>
                <a:lnTo>
                  <a:pt x="0" y="10870075"/>
                </a:lnTo>
                <a:lnTo>
                  <a:pt x="0" y="0"/>
                </a:lnTo>
                <a:close/>
              </a:path>
            </a:pathLst>
          </a:custGeom>
          <a:blipFill>
            <a:blip r:embed="rId3"/>
            <a:stretch>
              <a:fillRect l="0" t="0" r="0" b="0"/>
            </a:stretch>
          </a:blipFill>
        </p:spPr>
      </p:sp>
      <p:sp>
        <p:nvSpPr>
          <p:cNvPr name="TextBox 4" id="4"/>
          <p:cNvSpPr txBox="true"/>
          <p:nvPr/>
        </p:nvSpPr>
        <p:spPr>
          <a:xfrm rot="0">
            <a:off x="1564595" y="20362"/>
            <a:ext cx="14647012" cy="1457395"/>
          </a:xfrm>
          <a:prstGeom prst="rect">
            <a:avLst/>
          </a:prstGeom>
        </p:spPr>
        <p:txBody>
          <a:bodyPr anchor="t" rtlCol="false" tIns="0" lIns="0" bIns="0" rIns="0">
            <a:spAutoFit/>
          </a:bodyPr>
          <a:lstStyle/>
          <a:p>
            <a:pPr algn="just" marL="0" indent="0" lvl="0">
              <a:lnSpc>
                <a:spcPts val="4398"/>
              </a:lnSpc>
              <a:spcBef>
                <a:spcPct val="0"/>
              </a:spcBef>
            </a:pPr>
          </a:p>
          <a:p>
            <a:pPr algn="just" marL="0" indent="0" lvl="0">
              <a:lnSpc>
                <a:spcPts val="8799"/>
              </a:lnSpc>
              <a:spcBef>
                <a:spcPct val="0"/>
              </a:spcBef>
            </a:pPr>
            <a:r>
              <a:rPr lang="en-US" sz="5499" spc="164" strike="noStrike" u="none">
                <a:solidFill>
                  <a:srgbClr val="000000"/>
                </a:solidFill>
                <a:latin typeface="Loubag Bold"/>
              </a:rPr>
              <a:t>Anwendungserklärung</a:t>
            </a:r>
          </a:p>
        </p:txBody>
      </p:sp>
      <p:sp>
        <p:nvSpPr>
          <p:cNvPr name="AutoShape 5" id="5"/>
          <p:cNvSpPr/>
          <p:nvPr/>
        </p:nvSpPr>
        <p:spPr>
          <a:xfrm flipH="true">
            <a:off x="8892115" y="3010880"/>
            <a:ext cx="5334363" cy="746208"/>
          </a:xfrm>
          <a:prstGeom prst="line">
            <a:avLst/>
          </a:prstGeom>
          <a:ln cap="flat" w="38100">
            <a:solidFill>
              <a:srgbClr val="4472C4"/>
            </a:solidFill>
            <a:prstDash val="solid"/>
            <a:headEnd type="none" len="sm" w="sm"/>
            <a:tailEnd type="arrow" len="sm" w="med"/>
          </a:ln>
        </p:spPr>
      </p:sp>
      <p:sp>
        <p:nvSpPr>
          <p:cNvPr name="AutoShape 6" id="6"/>
          <p:cNvSpPr/>
          <p:nvPr/>
        </p:nvSpPr>
        <p:spPr>
          <a:xfrm flipH="true" flipV="true">
            <a:off x="10274239" y="5516604"/>
            <a:ext cx="4624907" cy="37430"/>
          </a:xfrm>
          <a:prstGeom prst="line">
            <a:avLst/>
          </a:prstGeom>
          <a:ln cap="flat" w="38100">
            <a:solidFill>
              <a:srgbClr val="4472C4"/>
            </a:solidFill>
            <a:prstDash val="solid"/>
            <a:headEnd type="none" len="sm" w="sm"/>
            <a:tailEnd type="arrow" len="sm" w="med"/>
          </a:ln>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3" id="3"/>
          <p:cNvSpPr/>
          <p:nvPr/>
        </p:nvSpPr>
        <p:spPr>
          <a:xfrm flipH="false" flipV="false" rot="0">
            <a:off x="1214469" y="1911712"/>
            <a:ext cx="9559949" cy="7673607"/>
          </a:xfrm>
          <a:custGeom>
            <a:avLst/>
            <a:gdLst/>
            <a:ahLst/>
            <a:cxnLst/>
            <a:rect r="r" b="b" t="t" l="l"/>
            <a:pathLst>
              <a:path h="7673607" w="9559949">
                <a:moveTo>
                  <a:pt x="0" y="0"/>
                </a:moveTo>
                <a:lnTo>
                  <a:pt x="9559949" y="0"/>
                </a:lnTo>
                <a:lnTo>
                  <a:pt x="9559949" y="7673607"/>
                </a:lnTo>
                <a:lnTo>
                  <a:pt x="0" y="7673607"/>
                </a:lnTo>
                <a:lnTo>
                  <a:pt x="0" y="0"/>
                </a:lnTo>
                <a:close/>
              </a:path>
            </a:pathLst>
          </a:custGeom>
          <a:blipFill>
            <a:blip r:embed="rId3"/>
            <a:stretch>
              <a:fillRect l="0" t="-41878" r="0" b="-24231"/>
            </a:stretch>
          </a:blipFill>
        </p:spPr>
      </p:sp>
      <p:sp>
        <p:nvSpPr>
          <p:cNvPr name="Freeform 4" id="4"/>
          <p:cNvSpPr/>
          <p:nvPr/>
        </p:nvSpPr>
        <p:spPr>
          <a:xfrm flipH="false" flipV="false" rot="0">
            <a:off x="6949642" y="1911712"/>
            <a:ext cx="9573765" cy="8481368"/>
          </a:xfrm>
          <a:custGeom>
            <a:avLst/>
            <a:gdLst/>
            <a:ahLst/>
            <a:cxnLst/>
            <a:rect r="r" b="b" t="t" l="l"/>
            <a:pathLst>
              <a:path h="8481368" w="9573765">
                <a:moveTo>
                  <a:pt x="0" y="0"/>
                </a:moveTo>
                <a:lnTo>
                  <a:pt x="9573765" y="0"/>
                </a:lnTo>
                <a:lnTo>
                  <a:pt x="9573765" y="8481368"/>
                </a:lnTo>
                <a:lnTo>
                  <a:pt x="0" y="8481368"/>
                </a:lnTo>
                <a:lnTo>
                  <a:pt x="0" y="0"/>
                </a:lnTo>
                <a:close/>
              </a:path>
            </a:pathLst>
          </a:custGeom>
          <a:blipFill>
            <a:blip r:embed="rId4"/>
            <a:stretch>
              <a:fillRect l="0" t="-27063" r="0" b="-23443"/>
            </a:stretch>
          </a:blipFill>
        </p:spPr>
      </p:sp>
      <p:sp>
        <p:nvSpPr>
          <p:cNvPr name="TextBox 5" id="5"/>
          <p:cNvSpPr txBox="true"/>
          <p:nvPr/>
        </p:nvSpPr>
        <p:spPr>
          <a:xfrm rot="0">
            <a:off x="1564595" y="20362"/>
            <a:ext cx="14647012" cy="1457395"/>
          </a:xfrm>
          <a:prstGeom prst="rect">
            <a:avLst/>
          </a:prstGeom>
        </p:spPr>
        <p:txBody>
          <a:bodyPr anchor="t" rtlCol="false" tIns="0" lIns="0" bIns="0" rIns="0">
            <a:spAutoFit/>
          </a:bodyPr>
          <a:lstStyle/>
          <a:p>
            <a:pPr algn="just" marL="0" indent="0" lvl="0">
              <a:lnSpc>
                <a:spcPts val="4398"/>
              </a:lnSpc>
              <a:spcBef>
                <a:spcPct val="0"/>
              </a:spcBef>
            </a:pPr>
          </a:p>
          <a:p>
            <a:pPr algn="just" marL="0" indent="0" lvl="0">
              <a:lnSpc>
                <a:spcPts val="8799"/>
              </a:lnSpc>
              <a:spcBef>
                <a:spcPct val="0"/>
              </a:spcBef>
            </a:pPr>
            <a:r>
              <a:rPr lang="en-US" sz="5499" spc="164" strike="noStrike" u="none">
                <a:solidFill>
                  <a:srgbClr val="000000"/>
                </a:solidFill>
                <a:latin typeface="Loubag Bold"/>
              </a:rPr>
              <a:t>Anwendungserklärung</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677227"/>
            <a:ext cx="16286023"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Warum auf Rücken und Füssen auftragen?</a:t>
            </a:r>
          </a:p>
        </p:txBody>
      </p:sp>
      <p:sp>
        <p:nvSpPr>
          <p:cNvPr name="Freeform 3" id="3"/>
          <p:cNvSpPr/>
          <p:nvPr/>
        </p:nvSpPr>
        <p:spPr>
          <a:xfrm flipH="false" flipV="false" rot="0">
            <a:off x="1257300" y="3125972"/>
            <a:ext cx="7240773" cy="3620386"/>
          </a:xfrm>
          <a:custGeom>
            <a:avLst/>
            <a:gdLst/>
            <a:ahLst/>
            <a:cxnLst/>
            <a:rect r="r" b="b" t="t" l="l"/>
            <a:pathLst>
              <a:path h="3620386" w="7240773">
                <a:moveTo>
                  <a:pt x="0" y="0"/>
                </a:moveTo>
                <a:lnTo>
                  <a:pt x="7240773" y="0"/>
                </a:lnTo>
                <a:lnTo>
                  <a:pt x="7240773" y="3620386"/>
                </a:lnTo>
                <a:lnTo>
                  <a:pt x="0" y="3620386"/>
                </a:lnTo>
                <a:lnTo>
                  <a:pt x="0" y="0"/>
                </a:lnTo>
                <a:close/>
              </a:path>
            </a:pathLst>
          </a:custGeom>
          <a:blipFill>
            <a:blip r:embed="rId2"/>
            <a:stretch>
              <a:fillRect l="0" t="0" r="0" b="0"/>
            </a:stretch>
          </a:blipFill>
        </p:spPr>
      </p:sp>
      <p:sp>
        <p:nvSpPr>
          <p:cNvPr name="AutoShape 4" id="4"/>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5" id="5"/>
          <p:cNvSpPr txBox="true"/>
          <p:nvPr/>
        </p:nvSpPr>
        <p:spPr>
          <a:xfrm rot="0">
            <a:off x="9144000" y="2802828"/>
            <a:ext cx="7703820" cy="6778625"/>
          </a:xfrm>
          <a:prstGeom prst="rect">
            <a:avLst/>
          </a:prstGeom>
        </p:spPr>
        <p:txBody>
          <a:bodyPr anchor="t" rtlCol="false" tIns="0" lIns="0" bIns="0" rIns="0">
            <a:spAutoFit/>
          </a:bodyPr>
          <a:lstStyle/>
          <a:p>
            <a:pPr algn="l" marL="755647" indent="-377824" lvl="1">
              <a:lnSpc>
                <a:spcPts val="4899"/>
              </a:lnSpc>
              <a:buFont typeface="Arial"/>
              <a:buChar char="•"/>
            </a:pPr>
            <a:r>
              <a:rPr lang="en-US" sz="3499">
                <a:solidFill>
                  <a:srgbClr val="000000"/>
                </a:solidFill>
                <a:latin typeface="Canva Sans"/>
              </a:rPr>
              <a:t>Rücken und Füsse haben die grösste Anzahl Nerven </a:t>
            </a:r>
          </a:p>
          <a:p>
            <a:pPr algn="l" marL="755647" indent="-377824" lvl="1">
              <a:lnSpc>
                <a:spcPts val="4899"/>
              </a:lnSpc>
              <a:buFont typeface="Arial"/>
              <a:buChar char="•"/>
            </a:pPr>
            <a:r>
              <a:rPr lang="en-US" sz="3499">
                <a:solidFill>
                  <a:srgbClr val="000000"/>
                </a:solidFill>
                <a:latin typeface="Canva Sans"/>
              </a:rPr>
              <a:t>die Spinalflüssigkeit fliesst durch Gehirn und Wirbelsäule bis in die Hüfte </a:t>
            </a:r>
          </a:p>
          <a:p>
            <a:pPr algn="l" marL="755647" indent="-377824" lvl="1">
              <a:lnSpc>
                <a:spcPts val="4899"/>
              </a:lnSpc>
              <a:buFont typeface="Arial"/>
              <a:buChar char="•"/>
            </a:pPr>
            <a:r>
              <a:rPr lang="en-US" sz="3499">
                <a:solidFill>
                  <a:srgbClr val="000000"/>
                </a:solidFill>
                <a:latin typeface="Canva Sans"/>
              </a:rPr>
              <a:t>Hände und Arme sind mit der Halswirbelsäule verbunden</a:t>
            </a:r>
          </a:p>
          <a:p>
            <a:pPr algn="l" marL="755647" indent="-377824" lvl="1">
              <a:lnSpc>
                <a:spcPts val="4899"/>
              </a:lnSpc>
              <a:buFont typeface="Arial"/>
              <a:buChar char="•"/>
            </a:pPr>
            <a:r>
              <a:rPr lang="en-US" sz="3499">
                <a:solidFill>
                  <a:srgbClr val="000000"/>
                </a:solidFill>
                <a:latin typeface="Canva Sans"/>
              </a:rPr>
              <a:t>durch die Nerven im Rücken können die Öle mit den Organen kommunizieren</a:t>
            </a:r>
          </a:p>
          <a:p>
            <a:pPr algn="l">
              <a:lnSpc>
                <a:spcPts val="4899"/>
              </a:lnSpc>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3" id="3"/>
          <p:cNvSpPr/>
          <p:nvPr/>
        </p:nvSpPr>
        <p:spPr>
          <a:xfrm flipH="false" flipV="false" rot="0">
            <a:off x="10304582" y="3389047"/>
            <a:ext cx="7698258" cy="5132172"/>
          </a:xfrm>
          <a:custGeom>
            <a:avLst/>
            <a:gdLst/>
            <a:ahLst/>
            <a:cxnLst/>
            <a:rect r="r" b="b" t="t" l="l"/>
            <a:pathLst>
              <a:path h="5132172" w="7698258">
                <a:moveTo>
                  <a:pt x="0" y="0"/>
                </a:moveTo>
                <a:lnTo>
                  <a:pt x="7698258" y="0"/>
                </a:lnTo>
                <a:lnTo>
                  <a:pt x="7698258" y="5132172"/>
                </a:lnTo>
                <a:lnTo>
                  <a:pt x="0" y="5132172"/>
                </a:lnTo>
                <a:lnTo>
                  <a:pt x="0" y="0"/>
                </a:lnTo>
                <a:close/>
              </a:path>
            </a:pathLst>
          </a:custGeom>
          <a:blipFill>
            <a:blip r:embed="rId2"/>
            <a:stretch>
              <a:fillRect l="0" t="0" r="0" b="0"/>
            </a:stretch>
          </a:blipFill>
        </p:spPr>
      </p:sp>
      <p:sp>
        <p:nvSpPr>
          <p:cNvPr name="TextBox 4" id="4"/>
          <p:cNvSpPr txBox="true"/>
          <p:nvPr/>
        </p:nvSpPr>
        <p:spPr>
          <a:xfrm rot="0">
            <a:off x="1348740" y="638798"/>
            <a:ext cx="12634454"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Regelmässigkeit der Anwendung</a:t>
            </a:r>
          </a:p>
        </p:txBody>
      </p:sp>
      <p:sp>
        <p:nvSpPr>
          <p:cNvPr name="TextBox 5" id="5"/>
          <p:cNvSpPr txBox="true"/>
          <p:nvPr/>
        </p:nvSpPr>
        <p:spPr>
          <a:xfrm rot="0">
            <a:off x="1028700" y="3322372"/>
            <a:ext cx="8383319" cy="4180840"/>
          </a:xfrm>
          <a:prstGeom prst="rect">
            <a:avLst/>
          </a:prstGeom>
        </p:spPr>
        <p:txBody>
          <a:bodyPr anchor="t" rtlCol="false" tIns="0" lIns="0" bIns="0" rIns="0">
            <a:spAutoFit/>
          </a:bodyPr>
          <a:lstStyle/>
          <a:p>
            <a:pPr algn="l">
              <a:lnSpc>
                <a:spcPts val="4759"/>
              </a:lnSpc>
            </a:pPr>
            <a:r>
              <a:rPr lang="en-US" sz="3399" u="sng">
                <a:solidFill>
                  <a:srgbClr val="000000"/>
                </a:solidFill>
                <a:latin typeface="Canva Sans"/>
              </a:rPr>
              <a:t>Proaktiver Ansatz bei guter Gesundheit: </a:t>
            </a:r>
          </a:p>
          <a:p>
            <a:pPr algn="l" marL="734059" indent="-367030" lvl="1">
              <a:lnSpc>
                <a:spcPts val="4759"/>
              </a:lnSpc>
              <a:buFont typeface="Arial"/>
              <a:buChar char="•"/>
            </a:pPr>
            <a:r>
              <a:rPr lang="en-US" sz="3399">
                <a:solidFill>
                  <a:srgbClr val="000000"/>
                </a:solidFill>
                <a:latin typeface="Canva Sans"/>
              </a:rPr>
              <a:t>Anwendung 2-3x pro Monat </a:t>
            </a:r>
          </a:p>
          <a:p>
            <a:pPr algn="l">
              <a:lnSpc>
                <a:spcPts val="4759"/>
              </a:lnSpc>
            </a:pPr>
            <a:r>
              <a:rPr lang="en-US" sz="3399" u="sng">
                <a:solidFill>
                  <a:srgbClr val="000000"/>
                </a:solidFill>
                <a:latin typeface="Canva Sans"/>
              </a:rPr>
              <a:t>Bei gegenwärtigen Problemen:</a:t>
            </a:r>
          </a:p>
          <a:p>
            <a:pPr algn="l" marL="734059" indent="-367030" lvl="1">
              <a:lnSpc>
                <a:spcPts val="4759"/>
              </a:lnSpc>
              <a:buFont typeface="Arial"/>
              <a:buChar char="•"/>
            </a:pPr>
            <a:r>
              <a:rPr lang="en-US" sz="3399">
                <a:solidFill>
                  <a:srgbClr val="000000"/>
                </a:solidFill>
                <a:latin typeface="Canva Sans"/>
              </a:rPr>
              <a:t>Anwendung 2-3x pro Woche </a:t>
            </a:r>
          </a:p>
          <a:p>
            <a:pPr algn="l">
              <a:lnSpc>
                <a:spcPts val="4759"/>
              </a:lnSpc>
            </a:pPr>
            <a:r>
              <a:rPr lang="en-US" sz="3399">
                <a:solidFill>
                  <a:srgbClr val="000000"/>
                </a:solidFill>
                <a:latin typeface="Canva Sans"/>
              </a:rPr>
              <a:t>       Nach 1-2 Wochen zum proaktiven</a:t>
            </a:r>
          </a:p>
          <a:p>
            <a:pPr algn="l">
              <a:lnSpc>
                <a:spcPts val="4759"/>
              </a:lnSpc>
            </a:pPr>
            <a:r>
              <a:rPr lang="en-US" sz="3399">
                <a:solidFill>
                  <a:srgbClr val="000000"/>
                </a:solidFill>
                <a:latin typeface="Canva Sans"/>
              </a:rPr>
              <a:t>       </a:t>
            </a:r>
            <a:r>
              <a:rPr lang="en-US" sz="3399">
                <a:solidFill>
                  <a:srgbClr val="000000"/>
                </a:solidFill>
                <a:latin typeface="Canva Sans"/>
              </a:rPr>
              <a:t>Ansatz Wechseln</a:t>
            </a:r>
          </a:p>
          <a:p>
            <a:pPr algn="l">
              <a:lnSpc>
                <a:spcPts val="4759"/>
              </a:lnSpc>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48740" y="638798"/>
            <a:ext cx="15590520"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Anwendungstechnik</a:t>
            </a:r>
          </a:p>
        </p:txBody>
      </p:sp>
      <p:sp>
        <p:nvSpPr>
          <p:cNvPr name="AutoShape 3" id="3"/>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4" id="4"/>
          <p:cNvSpPr txBox="true"/>
          <p:nvPr/>
        </p:nvSpPr>
        <p:spPr>
          <a:xfrm rot="0">
            <a:off x="792215" y="2201028"/>
            <a:ext cx="8777459" cy="778129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rPr>
              <a:t>Den Anwendungssymbolen Schritt für Schritt folgen. </a:t>
            </a:r>
          </a:p>
          <a:p>
            <a:pPr algn="l" marL="734059" indent="-367030" lvl="1">
              <a:lnSpc>
                <a:spcPts val="4759"/>
              </a:lnSpc>
              <a:buFont typeface="Arial"/>
              <a:buChar char="•"/>
            </a:pPr>
            <a:r>
              <a:rPr lang="en-US" sz="3399">
                <a:solidFill>
                  <a:srgbClr val="000000"/>
                </a:solidFill>
                <a:latin typeface="Canva Sans"/>
              </a:rPr>
              <a:t>Bei Schritten mit scharfen/ heissen Ölen (Nelke, Oregano, Thymian) immer genügend FCO auftragen.</a:t>
            </a:r>
          </a:p>
          <a:p>
            <a:pPr algn="l" marL="734059" indent="-367030" lvl="1">
              <a:lnSpc>
                <a:spcPts val="4759"/>
              </a:lnSpc>
              <a:buFont typeface="Arial"/>
              <a:buChar char="•"/>
            </a:pPr>
            <a:r>
              <a:rPr lang="en-US" sz="3399">
                <a:solidFill>
                  <a:srgbClr val="000000"/>
                </a:solidFill>
                <a:latin typeface="Canva Sans"/>
              </a:rPr>
              <a:t>Die Dosierung der Tropfen gegebenenfalls verringern.</a:t>
            </a:r>
          </a:p>
          <a:p>
            <a:pPr algn="l" marL="734059" indent="-367030" lvl="1">
              <a:lnSpc>
                <a:spcPts val="4759"/>
              </a:lnSpc>
              <a:buFont typeface="Arial"/>
              <a:buChar char="•"/>
            </a:pPr>
            <a:r>
              <a:rPr lang="en-US" sz="3399">
                <a:solidFill>
                  <a:srgbClr val="000000"/>
                </a:solidFill>
                <a:latin typeface="Canva Sans"/>
              </a:rPr>
              <a:t>Die Öle Schrittweise im Uhrzeigersinn vom unteren Rücken bis zur Schädelbasis auftragen.</a:t>
            </a:r>
          </a:p>
          <a:p>
            <a:pPr algn="l" marL="734059" indent="-367030" lvl="1">
              <a:lnSpc>
                <a:spcPts val="4759"/>
              </a:lnSpc>
              <a:buFont typeface="Arial"/>
              <a:buChar char="•"/>
            </a:pPr>
            <a:r>
              <a:rPr lang="en-US" sz="3399">
                <a:solidFill>
                  <a:srgbClr val="000000"/>
                </a:solidFill>
                <a:latin typeface="Canva Sans"/>
              </a:rPr>
              <a:t>Wichtig: alle Schritte ausführen, um ein bestimmtes Protokoll aufzutragen.</a:t>
            </a:r>
          </a:p>
          <a:p>
            <a:pPr algn="l">
              <a:lnSpc>
                <a:spcPts val="4759"/>
              </a:lnSpc>
            </a:pPr>
          </a:p>
        </p:txBody>
      </p:sp>
      <p:grpSp>
        <p:nvGrpSpPr>
          <p:cNvPr name="Group 5" id="5"/>
          <p:cNvGrpSpPr/>
          <p:nvPr/>
        </p:nvGrpSpPr>
        <p:grpSpPr>
          <a:xfrm rot="0">
            <a:off x="10023862" y="4338720"/>
            <a:ext cx="8264138" cy="3315681"/>
            <a:chOff x="0" y="0"/>
            <a:chExt cx="18250508" cy="7322344"/>
          </a:xfrm>
        </p:grpSpPr>
        <p:sp>
          <p:nvSpPr>
            <p:cNvPr name="Freeform 6" id="6"/>
            <p:cNvSpPr/>
            <p:nvPr/>
          </p:nvSpPr>
          <p:spPr>
            <a:xfrm flipH="false" flipV="false" rot="0">
              <a:off x="0" y="0"/>
              <a:ext cx="18250536" cy="7322312"/>
            </a:xfrm>
            <a:custGeom>
              <a:avLst/>
              <a:gdLst/>
              <a:ahLst/>
              <a:cxnLst/>
              <a:rect r="r" b="b" t="t" l="l"/>
              <a:pathLst>
                <a:path h="7322312" w="18250536">
                  <a:moveTo>
                    <a:pt x="0" y="0"/>
                  </a:moveTo>
                  <a:lnTo>
                    <a:pt x="18250536" y="0"/>
                  </a:lnTo>
                  <a:lnTo>
                    <a:pt x="18250536" y="7322312"/>
                  </a:lnTo>
                  <a:lnTo>
                    <a:pt x="0" y="7322312"/>
                  </a:lnTo>
                  <a:lnTo>
                    <a:pt x="0" y="0"/>
                  </a:lnTo>
                  <a:close/>
                </a:path>
              </a:pathLst>
            </a:custGeom>
            <a:blipFill>
              <a:blip r:embed="rId2"/>
              <a:stretch>
                <a:fillRect l="-2" t="0" r="-2" b="0"/>
              </a:stretch>
            </a:blipFill>
          </p:spPr>
        </p:sp>
      </p:grpSp>
      <p:sp>
        <p:nvSpPr>
          <p:cNvPr name="TextBox 7" id="7"/>
          <p:cNvSpPr txBox="true"/>
          <p:nvPr/>
        </p:nvSpPr>
        <p:spPr>
          <a:xfrm rot="0">
            <a:off x="11197208" y="8456030"/>
            <a:ext cx="5742052" cy="976630"/>
          </a:xfrm>
          <a:prstGeom prst="rect">
            <a:avLst/>
          </a:prstGeom>
        </p:spPr>
        <p:txBody>
          <a:bodyPr anchor="t" rtlCol="false" tIns="0" lIns="0" bIns="0" rIns="0">
            <a:spAutoFit/>
          </a:bodyPr>
          <a:lstStyle/>
          <a:p>
            <a:pPr algn="l">
              <a:lnSpc>
                <a:spcPts val="3920"/>
              </a:lnSpc>
            </a:pPr>
            <a:r>
              <a:rPr lang="en-US" sz="2800">
                <a:solidFill>
                  <a:srgbClr val="000000"/>
                </a:solidFill>
                <a:latin typeface="Canva Sans Bold"/>
              </a:rPr>
              <a:t>Nach einer Anwendung ist es sinnvoll, 10 Minuten zu ruhen.</a:t>
            </a:r>
          </a:p>
        </p:txBody>
      </p:sp>
    </p:spTree>
  </p:cSld>
  <p:clrMapOvr>
    <a:masterClrMapping/>
  </p:clrMapOvr>
</p:sld>
</file>

<file path=ppt/slides/slide2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348740" y="638798"/>
            <a:ext cx="13674989"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Zu verwendende Tropfenmenge</a:t>
            </a:r>
          </a:p>
        </p:txBody>
      </p:sp>
      <p:sp>
        <p:nvSpPr>
          <p:cNvPr name="AutoShape 3" id="3"/>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4" id="4"/>
          <p:cNvSpPr txBox="true"/>
          <p:nvPr/>
        </p:nvSpPr>
        <p:spPr>
          <a:xfrm rot="0">
            <a:off x="1348740" y="3019742"/>
            <a:ext cx="11655980" cy="4180840"/>
          </a:xfrm>
          <a:prstGeom prst="rect">
            <a:avLst/>
          </a:prstGeom>
        </p:spPr>
        <p:txBody>
          <a:bodyPr anchor="t" rtlCol="false" tIns="0" lIns="0" bIns="0" rIns="0">
            <a:spAutoFit/>
          </a:bodyPr>
          <a:lstStyle/>
          <a:p>
            <a:pPr algn="l">
              <a:lnSpc>
                <a:spcPts val="4759"/>
              </a:lnSpc>
            </a:pPr>
            <a:r>
              <a:rPr lang="en-US" sz="3399">
                <a:solidFill>
                  <a:srgbClr val="000000"/>
                </a:solidFill>
                <a:latin typeface="Canva Sans"/>
              </a:rPr>
              <a:t>Grundsatz: </a:t>
            </a:r>
          </a:p>
          <a:p>
            <a:pPr algn="l" marL="734059" indent="-367030" lvl="1">
              <a:lnSpc>
                <a:spcPts val="4759"/>
              </a:lnSpc>
              <a:buFont typeface="Arial"/>
              <a:buChar char="•"/>
            </a:pPr>
            <a:r>
              <a:rPr lang="en-US" sz="3399">
                <a:solidFill>
                  <a:srgbClr val="000000"/>
                </a:solidFill>
                <a:latin typeface="Canva Sans"/>
              </a:rPr>
              <a:t>Immer genügend FCO auf dem Rücken verteilen! </a:t>
            </a:r>
          </a:p>
          <a:p>
            <a:pPr algn="l" marL="734059" indent="-367030" lvl="1">
              <a:lnSpc>
                <a:spcPts val="4759"/>
              </a:lnSpc>
              <a:buFont typeface="Arial"/>
              <a:buChar char="•"/>
            </a:pPr>
            <a:r>
              <a:rPr lang="en-US" sz="3399">
                <a:solidFill>
                  <a:srgbClr val="000000"/>
                </a:solidFill>
                <a:latin typeface="Canva Sans"/>
              </a:rPr>
              <a:t>Bei Erwachsenen 1-3 Tr pro Öl </a:t>
            </a:r>
          </a:p>
          <a:p>
            <a:pPr algn="l" marL="734059" indent="-367030" lvl="1">
              <a:lnSpc>
                <a:spcPts val="4759"/>
              </a:lnSpc>
              <a:buFont typeface="Arial"/>
              <a:buChar char="•"/>
            </a:pPr>
            <a:r>
              <a:rPr lang="en-US" sz="3399">
                <a:solidFill>
                  <a:srgbClr val="000000"/>
                </a:solidFill>
                <a:latin typeface="Canva Sans"/>
              </a:rPr>
              <a:t>Bei Senioren 1-2 Tr pro Öl </a:t>
            </a:r>
          </a:p>
          <a:p>
            <a:pPr algn="l" marL="734059" indent="-367030" lvl="1">
              <a:lnSpc>
                <a:spcPts val="4759"/>
              </a:lnSpc>
              <a:buFont typeface="Arial"/>
              <a:buChar char="•"/>
            </a:pPr>
            <a:r>
              <a:rPr lang="en-US" sz="3399">
                <a:solidFill>
                  <a:srgbClr val="000000"/>
                </a:solidFill>
                <a:latin typeface="Canva Sans"/>
              </a:rPr>
              <a:t>Bei Kindern 1-2 Tr pro Öl </a:t>
            </a:r>
          </a:p>
          <a:p>
            <a:pPr algn="l" marL="734059" indent="-367030" lvl="1">
              <a:lnSpc>
                <a:spcPts val="4759"/>
              </a:lnSpc>
              <a:buFont typeface="Arial"/>
              <a:buChar char="•"/>
            </a:pPr>
            <a:r>
              <a:rPr lang="en-US" sz="3399">
                <a:solidFill>
                  <a:srgbClr val="000000"/>
                </a:solidFill>
                <a:latin typeface="Canva Sans"/>
              </a:rPr>
              <a:t>Wie immer gilt: weniger ist mehr – dafür regelmässig!</a:t>
            </a:r>
          </a:p>
          <a:p>
            <a:pPr algn="l">
              <a:lnSpc>
                <a:spcPts val="4759"/>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3" id="3"/>
          <p:cNvSpPr txBox="true"/>
          <p:nvPr/>
        </p:nvSpPr>
        <p:spPr>
          <a:xfrm rot="0">
            <a:off x="941824" y="3101865"/>
            <a:ext cx="10055660" cy="6381750"/>
          </a:xfrm>
          <a:prstGeom prst="rect">
            <a:avLst/>
          </a:prstGeom>
        </p:spPr>
        <p:txBody>
          <a:bodyPr anchor="t" rtlCol="false" tIns="0" lIns="0" bIns="0" rIns="0">
            <a:spAutoFit/>
          </a:bodyPr>
          <a:lstStyle/>
          <a:p>
            <a:pPr algn="l">
              <a:lnSpc>
                <a:spcPts val="4200"/>
              </a:lnSpc>
            </a:pPr>
            <a:r>
              <a:rPr lang="en-US" sz="3000" spc="27">
                <a:solidFill>
                  <a:srgbClr val="000000"/>
                </a:solidFill>
                <a:latin typeface="Canva Sans"/>
              </a:rPr>
              <a:t>Du weisst…</a:t>
            </a:r>
          </a:p>
          <a:p>
            <a:pPr algn="l">
              <a:lnSpc>
                <a:spcPts val="4200"/>
              </a:lnSpc>
            </a:pPr>
          </a:p>
          <a:p>
            <a:pPr algn="l" marL="647702" indent="-323851" lvl="1">
              <a:lnSpc>
                <a:spcPts val="4200"/>
              </a:lnSpc>
              <a:buFont typeface="Arial"/>
              <a:buChar char="•"/>
            </a:pPr>
            <a:r>
              <a:rPr lang="en-US" sz="3000">
                <a:solidFill>
                  <a:srgbClr val="000000"/>
                </a:solidFill>
                <a:latin typeface="Canva Sans"/>
              </a:rPr>
              <a:t>Auf welchen Grun</a:t>
            </a:r>
            <a:r>
              <a:rPr lang="en-US" sz="3000">
                <a:solidFill>
                  <a:srgbClr val="000000"/>
                </a:solidFill>
                <a:latin typeface="Canva Sans"/>
              </a:rPr>
              <a:t>dpfeilern eine gute Gesundheit aufgebaut ist.</a:t>
            </a:r>
          </a:p>
          <a:p>
            <a:pPr algn="l" marL="647702" indent="-323851" lvl="1">
              <a:lnSpc>
                <a:spcPts val="4200"/>
              </a:lnSpc>
              <a:buFont typeface="Arial"/>
              <a:buChar char="•"/>
            </a:pPr>
            <a:r>
              <a:rPr lang="en-US" sz="3000">
                <a:solidFill>
                  <a:srgbClr val="000000"/>
                </a:solidFill>
                <a:latin typeface="Canva Sans"/>
              </a:rPr>
              <a:t>Wie wichtig Wasser für gesunde Funktionen im Körper ist.</a:t>
            </a:r>
          </a:p>
          <a:p>
            <a:pPr algn="l" marL="647702" indent="-323851" lvl="1">
              <a:lnSpc>
                <a:spcPts val="4200"/>
              </a:lnSpc>
              <a:buFont typeface="Arial"/>
              <a:buChar char="•"/>
            </a:pPr>
            <a:r>
              <a:rPr lang="en-US" sz="3000">
                <a:solidFill>
                  <a:srgbClr val="000000"/>
                </a:solidFill>
                <a:latin typeface="Canva Sans"/>
              </a:rPr>
              <a:t>Wie man die SOC Protokolle sicher anwendet.</a:t>
            </a:r>
          </a:p>
          <a:p>
            <a:pPr algn="l" marL="647702" indent="-323851" lvl="1">
              <a:lnSpc>
                <a:spcPts val="4200"/>
              </a:lnSpc>
              <a:buFont typeface="Arial"/>
              <a:buChar char="•"/>
            </a:pPr>
            <a:r>
              <a:rPr lang="en-US" sz="3000">
                <a:solidFill>
                  <a:srgbClr val="000000"/>
                </a:solidFill>
                <a:latin typeface="Canva Sans"/>
              </a:rPr>
              <a:t>Wie man SOC Protokolle dosiert.</a:t>
            </a:r>
          </a:p>
          <a:p>
            <a:pPr algn="l" marL="647702" indent="-323851" lvl="1">
              <a:lnSpc>
                <a:spcPts val="4200"/>
              </a:lnSpc>
              <a:buFont typeface="Arial"/>
              <a:buChar char="•"/>
            </a:pPr>
            <a:r>
              <a:rPr lang="en-US" sz="3000">
                <a:solidFill>
                  <a:srgbClr val="000000"/>
                </a:solidFill>
                <a:latin typeface="Canva Sans"/>
              </a:rPr>
              <a:t>Welche Spezifika die einzelnen Protokolle haben.</a:t>
            </a:r>
          </a:p>
          <a:p>
            <a:pPr algn="l">
              <a:lnSpc>
                <a:spcPts val="4200"/>
              </a:lnSpc>
            </a:pPr>
          </a:p>
          <a:p>
            <a:pPr algn="l">
              <a:lnSpc>
                <a:spcPts val="4200"/>
              </a:lnSpc>
            </a:pPr>
          </a:p>
          <a:p>
            <a:pPr algn="l">
              <a:lnSpc>
                <a:spcPts val="4200"/>
              </a:lnSpc>
            </a:pPr>
          </a:p>
        </p:txBody>
      </p:sp>
      <p:sp>
        <p:nvSpPr>
          <p:cNvPr name="TextBox 4" id="4"/>
          <p:cNvSpPr txBox="true"/>
          <p:nvPr/>
        </p:nvSpPr>
        <p:spPr>
          <a:xfrm rot="0">
            <a:off x="1348740" y="677227"/>
            <a:ext cx="15590520"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Ziel der Schulung</a:t>
            </a:r>
          </a:p>
        </p:txBody>
      </p:sp>
      <p:sp>
        <p:nvSpPr>
          <p:cNvPr name="Freeform 5" id="5"/>
          <p:cNvSpPr/>
          <p:nvPr/>
        </p:nvSpPr>
        <p:spPr>
          <a:xfrm flipH="false" flipV="false" rot="0">
            <a:off x="12600381" y="2626094"/>
            <a:ext cx="4658919" cy="6211892"/>
          </a:xfrm>
          <a:custGeom>
            <a:avLst/>
            <a:gdLst/>
            <a:ahLst/>
            <a:cxnLst/>
            <a:rect r="r" b="b" t="t" l="l"/>
            <a:pathLst>
              <a:path h="6211892" w="4658919">
                <a:moveTo>
                  <a:pt x="0" y="0"/>
                </a:moveTo>
                <a:lnTo>
                  <a:pt x="4658919" y="0"/>
                </a:lnTo>
                <a:lnTo>
                  <a:pt x="4658919" y="6211892"/>
                </a:lnTo>
                <a:lnTo>
                  <a:pt x="0" y="6211892"/>
                </a:lnTo>
                <a:lnTo>
                  <a:pt x="0" y="0"/>
                </a:lnTo>
                <a:close/>
              </a:path>
            </a:pathLst>
          </a:custGeom>
          <a:blipFill>
            <a:blip r:embed="rId3"/>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550490" y="4638941"/>
            <a:ext cx="3480936" cy="5221404"/>
            <a:chOff x="0" y="0"/>
            <a:chExt cx="4641248" cy="6961872"/>
          </a:xfrm>
        </p:grpSpPr>
        <p:sp>
          <p:nvSpPr>
            <p:cNvPr name="Freeform 3" id="3"/>
            <p:cNvSpPr/>
            <p:nvPr/>
          </p:nvSpPr>
          <p:spPr>
            <a:xfrm flipH="false" flipV="false" rot="0">
              <a:off x="0" y="0"/>
              <a:ext cx="4641215" cy="6961886"/>
            </a:xfrm>
            <a:custGeom>
              <a:avLst/>
              <a:gdLst/>
              <a:ahLst/>
              <a:cxnLst/>
              <a:rect r="r" b="b" t="t" l="l"/>
              <a:pathLst>
                <a:path h="6961886" w="4641215">
                  <a:moveTo>
                    <a:pt x="0" y="0"/>
                  </a:moveTo>
                  <a:lnTo>
                    <a:pt x="4641215" y="0"/>
                  </a:lnTo>
                  <a:lnTo>
                    <a:pt x="4641215" y="6961886"/>
                  </a:lnTo>
                  <a:lnTo>
                    <a:pt x="0" y="6961886"/>
                  </a:lnTo>
                  <a:lnTo>
                    <a:pt x="0" y="0"/>
                  </a:lnTo>
                  <a:close/>
                </a:path>
              </a:pathLst>
            </a:custGeom>
            <a:blipFill>
              <a:blip r:embed="rId3"/>
              <a:stretch>
                <a:fillRect l="0" t="0" r="0" b="0"/>
              </a:stretch>
            </a:blipFill>
          </p:spPr>
        </p:sp>
      </p:grpSp>
      <p:grpSp>
        <p:nvGrpSpPr>
          <p:cNvPr name="Group 4" id="4"/>
          <p:cNvGrpSpPr/>
          <p:nvPr/>
        </p:nvGrpSpPr>
        <p:grpSpPr>
          <a:xfrm rot="0">
            <a:off x="16210699" y="4865082"/>
            <a:ext cx="1641453" cy="4431923"/>
            <a:chOff x="0" y="0"/>
            <a:chExt cx="2188604" cy="5909231"/>
          </a:xfrm>
        </p:grpSpPr>
        <p:sp>
          <p:nvSpPr>
            <p:cNvPr name="Freeform 5" id="5"/>
            <p:cNvSpPr/>
            <p:nvPr/>
          </p:nvSpPr>
          <p:spPr>
            <a:xfrm flipH="false" flipV="false" rot="0">
              <a:off x="0" y="0"/>
              <a:ext cx="2188591" cy="5909183"/>
            </a:xfrm>
            <a:custGeom>
              <a:avLst/>
              <a:gdLst/>
              <a:ahLst/>
              <a:cxnLst/>
              <a:rect r="r" b="b" t="t" l="l"/>
              <a:pathLst>
                <a:path h="5909183" w="2188591">
                  <a:moveTo>
                    <a:pt x="0" y="0"/>
                  </a:moveTo>
                  <a:lnTo>
                    <a:pt x="2188591" y="0"/>
                  </a:lnTo>
                  <a:lnTo>
                    <a:pt x="2188591" y="5909183"/>
                  </a:lnTo>
                  <a:lnTo>
                    <a:pt x="0" y="5909183"/>
                  </a:lnTo>
                  <a:lnTo>
                    <a:pt x="0" y="0"/>
                  </a:lnTo>
                  <a:close/>
                </a:path>
              </a:pathLst>
            </a:custGeom>
            <a:blipFill>
              <a:blip r:embed="rId4"/>
              <a:stretch>
                <a:fillRect l="0" t="0" r="0" b="0"/>
              </a:stretch>
            </a:blipFill>
          </p:spPr>
        </p:sp>
      </p:grpSp>
      <p:grpSp>
        <p:nvGrpSpPr>
          <p:cNvPr name="Group 6" id="6"/>
          <p:cNvGrpSpPr/>
          <p:nvPr/>
        </p:nvGrpSpPr>
        <p:grpSpPr>
          <a:xfrm rot="0">
            <a:off x="0" y="4996530"/>
            <a:ext cx="3356032" cy="4863815"/>
            <a:chOff x="0" y="0"/>
            <a:chExt cx="4474709" cy="6485087"/>
          </a:xfrm>
        </p:grpSpPr>
        <p:sp>
          <p:nvSpPr>
            <p:cNvPr name="Freeform 7" id="7"/>
            <p:cNvSpPr/>
            <p:nvPr/>
          </p:nvSpPr>
          <p:spPr>
            <a:xfrm flipH="false" flipV="false" rot="0">
              <a:off x="0" y="0"/>
              <a:ext cx="4474718" cy="6485128"/>
            </a:xfrm>
            <a:custGeom>
              <a:avLst/>
              <a:gdLst/>
              <a:ahLst/>
              <a:cxnLst/>
              <a:rect r="r" b="b" t="t" l="l"/>
              <a:pathLst>
                <a:path h="6485128" w="4474718">
                  <a:moveTo>
                    <a:pt x="0" y="0"/>
                  </a:moveTo>
                  <a:lnTo>
                    <a:pt x="4474718" y="0"/>
                  </a:lnTo>
                  <a:lnTo>
                    <a:pt x="4474718" y="6485128"/>
                  </a:lnTo>
                  <a:lnTo>
                    <a:pt x="0" y="6485128"/>
                  </a:lnTo>
                  <a:lnTo>
                    <a:pt x="0" y="0"/>
                  </a:lnTo>
                  <a:close/>
                </a:path>
              </a:pathLst>
            </a:custGeom>
            <a:blipFill>
              <a:blip r:embed="rId5"/>
              <a:stretch>
                <a:fillRect l="-76" t="0" r="-76" b="0"/>
              </a:stretch>
            </a:blipFill>
          </p:spPr>
        </p:sp>
      </p:grpSp>
      <p:grpSp>
        <p:nvGrpSpPr>
          <p:cNvPr name="Group 8" id="8"/>
          <p:cNvGrpSpPr/>
          <p:nvPr/>
        </p:nvGrpSpPr>
        <p:grpSpPr>
          <a:xfrm rot="0">
            <a:off x="2779687" y="5212594"/>
            <a:ext cx="1707642" cy="4114800"/>
            <a:chOff x="0" y="0"/>
            <a:chExt cx="2276856" cy="5486400"/>
          </a:xfrm>
        </p:grpSpPr>
        <p:sp>
          <p:nvSpPr>
            <p:cNvPr name="Freeform 9" id="9"/>
            <p:cNvSpPr/>
            <p:nvPr/>
          </p:nvSpPr>
          <p:spPr>
            <a:xfrm flipH="false" flipV="false" rot="0">
              <a:off x="0" y="0"/>
              <a:ext cx="2276856" cy="5486400"/>
            </a:xfrm>
            <a:custGeom>
              <a:avLst/>
              <a:gdLst/>
              <a:ahLst/>
              <a:cxnLst/>
              <a:rect r="r" b="b" t="t" l="l"/>
              <a:pathLst>
                <a:path h="5486400" w="2276856">
                  <a:moveTo>
                    <a:pt x="0" y="0"/>
                  </a:moveTo>
                  <a:lnTo>
                    <a:pt x="2276856" y="0"/>
                  </a:lnTo>
                  <a:lnTo>
                    <a:pt x="2276856" y="5486400"/>
                  </a:lnTo>
                  <a:lnTo>
                    <a:pt x="0" y="5486400"/>
                  </a:lnTo>
                  <a:lnTo>
                    <a:pt x="0" y="0"/>
                  </a:lnTo>
                  <a:close/>
                </a:path>
              </a:pathLst>
            </a:custGeom>
            <a:blipFill>
              <a:blip r:embed="rId6"/>
              <a:stretch>
                <a:fillRect l="-84" t="0" r="-84" b="0"/>
              </a:stretch>
            </a:blipFill>
          </p:spPr>
        </p:sp>
      </p:grpSp>
      <p:sp>
        <p:nvSpPr>
          <p:cNvPr name="TextBox 10" id="10"/>
          <p:cNvSpPr txBox="true"/>
          <p:nvPr/>
        </p:nvSpPr>
        <p:spPr>
          <a:xfrm rot="0">
            <a:off x="1223577" y="385127"/>
            <a:ext cx="13304139" cy="1068071"/>
          </a:xfrm>
          <a:prstGeom prst="rect">
            <a:avLst/>
          </a:prstGeom>
        </p:spPr>
        <p:txBody>
          <a:bodyPr anchor="t" rtlCol="false" tIns="0" lIns="0" bIns="0" rIns="0">
            <a:spAutoFit/>
          </a:bodyPr>
          <a:lstStyle/>
          <a:p>
            <a:pPr algn="ctr" marL="0" indent="0" lvl="0">
              <a:lnSpc>
                <a:spcPts val="8959"/>
              </a:lnSpc>
              <a:spcBef>
                <a:spcPct val="0"/>
              </a:spcBef>
            </a:pPr>
            <a:r>
              <a:rPr lang="en-US" sz="5599" spc="167">
                <a:solidFill>
                  <a:srgbClr val="000000"/>
                </a:solidFill>
                <a:latin typeface="Loubag Bold"/>
              </a:rPr>
              <a:t>Das Grundprinzip der Protokolle</a:t>
            </a:r>
          </a:p>
        </p:txBody>
      </p:sp>
      <p:grpSp>
        <p:nvGrpSpPr>
          <p:cNvPr name="Group 11" id="11"/>
          <p:cNvGrpSpPr/>
          <p:nvPr/>
        </p:nvGrpSpPr>
        <p:grpSpPr>
          <a:xfrm rot="0">
            <a:off x="4720843" y="5205134"/>
            <a:ext cx="1707642" cy="4114800"/>
            <a:chOff x="0" y="0"/>
            <a:chExt cx="2276856" cy="5486400"/>
          </a:xfrm>
        </p:grpSpPr>
        <p:sp>
          <p:nvSpPr>
            <p:cNvPr name="Freeform 12" id="12"/>
            <p:cNvSpPr/>
            <p:nvPr/>
          </p:nvSpPr>
          <p:spPr>
            <a:xfrm flipH="false" flipV="false" rot="0">
              <a:off x="0" y="0"/>
              <a:ext cx="2276856" cy="5486400"/>
            </a:xfrm>
            <a:custGeom>
              <a:avLst/>
              <a:gdLst/>
              <a:ahLst/>
              <a:cxnLst/>
              <a:rect r="r" b="b" t="t" l="l"/>
              <a:pathLst>
                <a:path h="5486400" w="2276856">
                  <a:moveTo>
                    <a:pt x="0" y="0"/>
                  </a:moveTo>
                  <a:lnTo>
                    <a:pt x="2276856" y="0"/>
                  </a:lnTo>
                  <a:lnTo>
                    <a:pt x="2276856" y="5486400"/>
                  </a:lnTo>
                  <a:lnTo>
                    <a:pt x="0" y="5486400"/>
                  </a:lnTo>
                  <a:lnTo>
                    <a:pt x="0" y="0"/>
                  </a:lnTo>
                  <a:close/>
                </a:path>
              </a:pathLst>
            </a:custGeom>
            <a:blipFill>
              <a:blip r:embed="rId6"/>
              <a:stretch>
                <a:fillRect l="-84" t="0" r="-84" b="0"/>
              </a:stretch>
            </a:blipFill>
          </p:spPr>
        </p:sp>
      </p:grpSp>
      <p:grpSp>
        <p:nvGrpSpPr>
          <p:cNvPr name="Group 13" id="13"/>
          <p:cNvGrpSpPr/>
          <p:nvPr/>
        </p:nvGrpSpPr>
        <p:grpSpPr>
          <a:xfrm rot="0">
            <a:off x="6666610" y="5205134"/>
            <a:ext cx="1707642" cy="4114800"/>
            <a:chOff x="0" y="0"/>
            <a:chExt cx="2276856" cy="5486400"/>
          </a:xfrm>
        </p:grpSpPr>
        <p:sp>
          <p:nvSpPr>
            <p:cNvPr name="Freeform 14" id="14"/>
            <p:cNvSpPr/>
            <p:nvPr/>
          </p:nvSpPr>
          <p:spPr>
            <a:xfrm flipH="false" flipV="false" rot="0">
              <a:off x="0" y="0"/>
              <a:ext cx="2276856" cy="5486400"/>
            </a:xfrm>
            <a:custGeom>
              <a:avLst/>
              <a:gdLst/>
              <a:ahLst/>
              <a:cxnLst/>
              <a:rect r="r" b="b" t="t" l="l"/>
              <a:pathLst>
                <a:path h="5486400" w="2276856">
                  <a:moveTo>
                    <a:pt x="0" y="0"/>
                  </a:moveTo>
                  <a:lnTo>
                    <a:pt x="2276856" y="0"/>
                  </a:lnTo>
                  <a:lnTo>
                    <a:pt x="2276856" y="5486400"/>
                  </a:lnTo>
                  <a:lnTo>
                    <a:pt x="0" y="5486400"/>
                  </a:lnTo>
                  <a:lnTo>
                    <a:pt x="0" y="0"/>
                  </a:lnTo>
                  <a:close/>
                </a:path>
              </a:pathLst>
            </a:custGeom>
            <a:blipFill>
              <a:blip r:embed="rId6"/>
              <a:stretch>
                <a:fillRect l="-84" t="0" r="-84" b="0"/>
              </a:stretch>
            </a:blipFill>
          </p:spPr>
        </p:sp>
      </p:grpSp>
      <p:grpSp>
        <p:nvGrpSpPr>
          <p:cNvPr name="Group 15" id="15"/>
          <p:cNvGrpSpPr/>
          <p:nvPr/>
        </p:nvGrpSpPr>
        <p:grpSpPr>
          <a:xfrm rot="0">
            <a:off x="8607766" y="5197674"/>
            <a:ext cx="1707642" cy="4114800"/>
            <a:chOff x="0" y="0"/>
            <a:chExt cx="2276856" cy="5486400"/>
          </a:xfrm>
        </p:grpSpPr>
        <p:sp>
          <p:nvSpPr>
            <p:cNvPr name="Freeform 16" id="16"/>
            <p:cNvSpPr/>
            <p:nvPr/>
          </p:nvSpPr>
          <p:spPr>
            <a:xfrm flipH="false" flipV="false" rot="0">
              <a:off x="0" y="0"/>
              <a:ext cx="2276856" cy="5486400"/>
            </a:xfrm>
            <a:custGeom>
              <a:avLst/>
              <a:gdLst/>
              <a:ahLst/>
              <a:cxnLst/>
              <a:rect r="r" b="b" t="t" l="l"/>
              <a:pathLst>
                <a:path h="5486400" w="2276856">
                  <a:moveTo>
                    <a:pt x="0" y="0"/>
                  </a:moveTo>
                  <a:lnTo>
                    <a:pt x="2276856" y="0"/>
                  </a:lnTo>
                  <a:lnTo>
                    <a:pt x="2276856" y="5486400"/>
                  </a:lnTo>
                  <a:lnTo>
                    <a:pt x="0" y="5486400"/>
                  </a:lnTo>
                  <a:lnTo>
                    <a:pt x="0" y="0"/>
                  </a:lnTo>
                  <a:close/>
                </a:path>
              </a:pathLst>
            </a:custGeom>
            <a:blipFill>
              <a:blip r:embed="rId6"/>
              <a:stretch>
                <a:fillRect l="-84" t="0" r="-84" b="0"/>
              </a:stretch>
            </a:blipFill>
          </p:spPr>
        </p:sp>
      </p:grpSp>
      <p:grpSp>
        <p:nvGrpSpPr>
          <p:cNvPr name="Group 17" id="17"/>
          <p:cNvGrpSpPr/>
          <p:nvPr/>
        </p:nvGrpSpPr>
        <p:grpSpPr>
          <a:xfrm rot="0">
            <a:off x="10555878" y="5197674"/>
            <a:ext cx="1707642" cy="4114800"/>
            <a:chOff x="0" y="0"/>
            <a:chExt cx="2276856" cy="5486400"/>
          </a:xfrm>
        </p:grpSpPr>
        <p:sp>
          <p:nvSpPr>
            <p:cNvPr name="Freeform 18" id="18"/>
            <p:cNvSpPr/>
            <p:nvPr/>
          </p:nvSpPr>
          <p:spPr>
            <a:xfrm flipH="false" flipV="false" rot="0">
              <a:off x="0" y="0"/>
              <a:ext cx="2276856" cy="5486400"/>
            </a:xfrm>
            <a:custGeom>
              <a:avLst/>
              <a:gdLst/>
              <a:ahLst/>
              <a:cxnLst/>
              <a:rect r="r" b="b" t="t" l="l"/>
              <a:pathLst>
                <a:path h="5486400" w="2276856">
                  <a:moveTo>
                    <a:pt x="0" y="0"/>
                  </a:moveTo>
                  <a:lnTo>
                    <a:pt x="2276856" y="0"/>
                  </a:lnTo>
                  <a:lnTo>
                    <a:pt x="2276856" y="5486400"/>
                  </a:lnTo>
                  <a:lnTo>
                    <a:pt x="0" y="5486400"/>
                  </a:lnTo>
                  <a:lnTo>
                    <a:pt x="0" y="0"/>
                  </a:lnTo>
                  <a:close/>
                </a:path>
              </a:pathLst>
            </a:custGeom>
            <a:blipFill>
              <a:blip r:embed="rId6"/>
              <a:stretch>
                <a:fillRect l="-84" t="0" r="-84" b="0"/>
              </a:stretch>
            </a:blipFill>
          </p:spPr>
        </p:sp>
      </p:grpSp>
      <p:grpSp>
        <p:nvGrpSpPr>
          <p:cNvPr name="Group 19" id="19"/>
          <p:cNvGrpSpPr/>
          <p:nvPr/>
        </p:nvGrpSpPr>
        <p:grpSpPr>
          <a:xfrm rot="0">
            <a:off x="12497034" y="5190214"/>
            <a:ext cx="1707642" cy="4114800"/>
            <a:chOff x="0" y="0"/>
            <a:chExt cx="2276856" cy="5486400"/>
          </a:xfrm>
        </p:grpSpPr>
        <p:sp>
          <p:nvSpPr>
            <p:cNvPr name="Freeform 20" id="20"/>
            <p:cNvSpPr/>
            <p:nvPr/>
          </p:nvSpPr>
          <p:spPr>
            <a:xfrm flipH="false" flipV="false" rot="0">
              <a:off x="0" y="0"/>
              <a:ext cx="2276856" cy="5486400"/>
            </a:xfrm>
            <a:custGeom>
              <a:avLst/>
              <a:gdLst/>
              <a:ahLst/>
              <a:cxnLst/>
              <a:rect r="r" b="b" t="t" l="l"/>
              <a:pathLst>
                <a:path h="5486400" w="2276856">
                  <a:moveTo>
                    <a:pt x="0" y="0"/>
                  </a:moveTo>
                  <a:lnTo>
                    <a:pt x="2276856" y="0"/>
                  </a:lnTo>
                  <a:lnTo>
                    <a:pt x="2276856" y="5486400"/>
                  </a:lnTo>
                  <a:lnTo>
                    <a:pt x="0" y="5486400"/>
                  </a:lnTo>
                  <a:lnTo>
                    <a:pt x="0" y="0"/>
                  </a:lnTo>
                  <a:close/>
                </a:path>
              </a:pathLst>
            </a:custGeom>
            <a:blipFill>
              <a:blip r:embed="rId6"/>
              <a:stretch>
                <a:fillRect l="-84" t="0" r="-84" b="0"/>
              </a:stretch>
            </a:blipFill>
          </p:spPr>
        </p:sp>
      </p:grpSp>
      <p:sp>
        <p:nvSpPr>
          <p:cNvPr name="AutoShape 21" id="21"/>
          <p:cNvSpPr/>
          <p:nvPr/>
        </p:nvSpPr>
        <p:spPr>
          <a:xfrm>
            <a:off x="-1240132" y="1692637"/>
            <a:ext cx="20177002" cy="0"/>
          </a:xfrm>
          <a:prstGeom prst="line">
            <a:avLst/>
          </a:prstGeom>
          <a:ln cap="rnd" w="19050">
            <a:solidFill>
              <a:srgbClr val="4472C4"/>
            </a:solidFill>
            <a:prstDash val="solid"/>
            <a:headEnd type="none" len="sm" w="sm"/>
            <a:tailEnd type="none" len="sm" w="sm"/>
          </a:ln>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3" id="3"/>
          <p:cNvSpPr/>
          <p:nvPr/>
        </p:nvSpPr>
        <p:spPr>
          <a:xfrm flipH="false" flipV="false" rot="-5400000">
            <a:off x="1756537" y="3331847"/>
            <a:ext cx="5817554" cy="6035352"/>
          </a:xfrm>
          <a:custGeom>
            <a:avLst/>
            <a:gdLst/>
            <a:ahLst/>
            <a:cxnLst/>
            <a:rect r="r" b="b" t="t" l="l"/>
            <a:pathLst>
              <a:path h="6035352" w="5817554">
                <a:moveTo>
                  <a:pt x="0" y="0"/>
                </a:moveTo>
                <a:lnTo>
                  <a:pt x="5817554" y="0"/>
                </a:lnTo>
                <a:lnTo>
                  <a:pt x="5817554" y="6035352"/>
                </a:lnTo>
                <a:lnTo>
                  <a:pt x="0" y="6035352"/>
                </a:lnTo>
                <a:lnTo>
                  <a:pt x="0" y="0"/>
                </a:lnTo>
                <a:close/>
              </a:path>
            </a:pathLst>
          </a:custGeom>
          <a:blipFill>
            <a:blip r:embed="rId3"/>
            <a:stretch>
              <a:fillRect l="-66856" t="-11556" r="-5284" b="-12889"/>
            </a:stretch>
          </a:blipFill>
        </p:spPr>
      </p:sp>
      <p:sp>
        <p:nvSpPr>
          <p:cNvPr name="TextBox 4" id="4"/>
          <p:cNvSpPr txBox="true"/>
          <p:nvPr/>
        </p:nvSpPr>
        <p:spPr>
          <a:xfrm rot="0">
            <a:off x="8287979" y="3523796"/>
            <a:ext cx="8402281" cy="5584770"/>
          </a:xfrm>
          <a:prstGeom prst="rect">
            <a:avLst/>
          </a:prstGeom>
        </p:spPr>
        <p:txBody>
          <a:bodyPr anchor="t" rtlCol="false" tIns="0" lIns="0" bIns="0" rIns="0">
            <a:spAutoFit/>
          </a:bodyPr>
          <a:lstStyle/>
          <a:p>
            <a:pPr algn="l" marL="0" indent="0" lvl="0">
              <a:lnSpc>
                <a:spcPts val="5599"/>
              </a:lnSpc>
              <a:spcBef>
                <a:spcPct val="0"/>
              </a:spcBef>
            </a:pPr>
            <a:r>
              <a:rPr lang="en-US" sz="3498" spc="103">
                <a:solidFill>
                  <a:srgbClr val="000000"/>
                </a:solidFill>
                <a:latin typeface="Canva Sans"/>
              </a:rPr>
              <a:t>Weiter hinten im Buch</a:t>
            </a:r>
            <a:r>
              <a:rPr lang="en-US" sz="3498" spc="103" strike="noStrike" u="none">
                <a:solidFill>
                  <a:srgbClr val="000000"/>
                </a:solidFill>
                <a:latin typeface="Canva Sans"/>
              </a:rPr>
              <a:t> findest Du eine Übersicht mit 3 Alternativen für die naheliegendste Wahl des Öls, welches Du ersetzen möchtest.</a:t>
            </a:r>
          </a:p>
          <a:p>
            <a:pPr algn="l" marL="0" indent="0" lvl="0">
              <a:lnSpc>
                <a:spcPts val="5599"/>
              </a:lnSpc>
              <a:spcBef>
                <a:spcPct val="0"/>
              </a:spcBef>
            </a:pPr>
          </a:p>
          <a:p>
            <a:pPr algn="l" marL="0" indent="0" lvl="0">
              <a:lnSpc>
                <a:spcPts val="5599"/>
              </a:lnSpc>
              <a:spcBef>
                <a:spcPct val="0"/>
              </a:spcBef>
            </a:pPr>
          </a:p>
          <a:p>
            <a:pPr algn="l" marL="0" indent="0" lvl="0">
              <a:lnSpc>
                <a:spcPts val="5599"/>
              </a:lnSpc>
              <a:spcBef>
                <a:spcPct val="0"/>
              </a:spcBef>
            </a:pPr>
          </a:p>
          <a:p>
            <a:pPr algn="l" marL="0" indent="0" lvl="0">
              <a:lnSpc>
                <a:spcPts val="5599"/>
              </a:lnSpc>
              <a:spcBef>
                <a:spcPct val="0"/>
              </a:spcBef>
            </a:pPr>
          </a:p>
        </p:txBody>
      </p:sp>
      <p:sp>
        <p:nvSpPr>
          <p:cNvPr name="TextBox 5" id="5"/>
          <p:cNvSpPr txBox="true"/>
          <p:nvPr/>
        </p:nvSpPr>
        <p:spPr>
          <a:xfrm rot="0">
            <a:off x="1635909" y="401637"/>
            <a:ext cx="13304139" cy="1044576"/>
          </a:xfrm>
          <a:prstGeom prst="rect">
            <a:avLst/>
          </a:prstGeom>
        </p:spPr>
        <p:txBody>
          <a:bodyPr anchor="t" rtlCol="false" tIns="0" lIns="0" bIns="0" rIns="0">
            <a:spAutoFit/>
          </a:bodyPr>
          <a:lstStyle/>
          <a:p>
            <a:pPr algn="l" marL="0" indent="0" lvl="0">
              <a:lnSpc>
                <a:spcPts val="8799"/>
              </a:lnSpc>
              <a:spcBef>
                <a:spcPct val="0"/>
              </a:spcBef>
            </a:pPr>
            <a:r>
              <a:rPr lang="en-US" sz="5499" spc="164">
                <a:solidFill>
                  <a:srgbClr val="000000"/>
                </a:solidFill>
                <a:latin typeface="Loubag Bold"/>
              </a:rPr>
              <a:t>Du hast ein Öl nicht</a:t>
            </a:r>
            <a:r>
              <a:rPr lang="en-US" sz="5499" spc="164" strike="noStrike" u="none">
                <a:solidFill>
                  <a:srgbClr val="000000"/>
                </a:solidFill>
                <a:latin typeface="Loubag Bold"/>
              </a:rPr>
              <a: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0364" y="-2387497"/>
            <a:ext cx="19273101" cy="12848734"/>
            <a:chOff x="0" y="0"/>
            <a:chExt cx="25697468" cy="17131645"/>
          </a:xfrm>
        </p:grpSpPr>
        <p:sp>
          <p:nvSpPr>
            <p:cNvPr name="Freeform 3" id="3"/>
            <p:cNvSpPr/>
            <p:nvPr/>
          </p:nvSpPr>
          <p:spPr>
            <a:xfrm flipH="false" flipV="false" rot="0">
              <a:off x="0" y="0"/>
              <a:ext cx="25697435" cy="17131664"/>
            </a:xfrm>
            <a:custGeom>
              <a:avLst/>
              <a:gdLst/>
              <a:ahLst/>
              <a:cxnLst/>
              <a:rect r="r" b="b" t="t" l="l"/>
              <a:pathLst>
                <a:path h="17131664" w="25697435">
                  <a:moveTo>
                    <a:pt x="0" y="0"/>
                  </a:moveTo>
                  <a:lnTo>
                    <a:pt x="25697435" y="0"/>
                  </a:lnTo>
                  <a:lnTo>
                    <a:pt x="25697435" y="17131664"/>
                  </a:lnTo>
                  <a:lnTo>
                    <a:pt x="0" y="17131664"/>
                  </a:lnTo>
                  <a:lnTo>
                    <a:pt x="0" y="0"/>
                  </a:lnTo>
                  <a:close/>
                </a:path>
              </a:pathLst>
            </a:custGeom>
            <a:blipFill>
              <a:blip r:embed="rId3"/>
              <a:stretch>
                <a:fillRect l="0" t="0" r="0" b="0"/>
              </a:stretch>
            </a:blipFill>
          </p:spPr>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800834" y="3176922"/>
            <a:ext cx="1883684" cy="2830673"/>
            <a:chOff x="0" y="0"/>
            <a:chExt cx="2511579" cy="3774231"/>
          </a:xfrm>
        </p:grpSpPr>
        <p:sp>
          <p:nvSpPr>
            <p:cNvPr name="Freeform 3" id="3"/>
            <p:cNvSpPr/>
            <p:nvPr/>
          </p:nvSpPr>
          <p:spPr>
            <a:xfrm flipH="false" flipV="false" rot="0">
              <a:off x="0" y="0"/>
              <a:ext cx="2511552" cy="3774186"/>
            </a:xfrm>
            <a:custGeom>
              <a:avLst/>
              <a:gdLst/>
              <a:ahLst/>
              <a:cxnLst/>
              <a:rect r="r" b="b" t="t" l="l"/>
              <a:pathLst>
                <a:path h="3774186" w="2511552">
                  <a:moveTo>
                    <a:pt x="0" y="0"/>
                  </a:moveTo>
                  <a:lnTo>
                    <a:pt x="2511552" y="0"/>
                  </a:lnTo>
                  <a:lnTo>
                    <a:pt x="2511552" y="3774186"/>
                  </a:lnTo>
                  <a:lnTo>
                    <a:pt x="0" y="3774186"/>
                  </a:lnTo>
                  <a:lnTo>
                    <a:pt x="0" y="0"/>
                  </a:lnTo>
                  <a:close/>
                </a:path>
              </a:pathLst>
            </a:custGeom>
            <a:blipFill>
              <a:blip r:embed="rId2"/>
              <a:stretch>
                <a:fillRect l="0" t="0" r="-1" b="-1"/>
              </a:stretch>
            </a:blipFill>
          </p:spPr>
        </p:sp>
      </p:grpSp>
      <p:grpSp>
        <p:nvGrpSpPr>
          <p:cNvPr name="Group 4" id="4"/>
          <p:cNvGrpSpPr/>
          <p:nvPr/>
        </p:nvGrpSpPr>
        <p:grpSpPr>
          <a:xfrm rot="0">
            <a:off x="11839976" y="3415127"/>
            <a:ext cx="970284" cy="2891062"/>
            <a:chOff x="0" y="0"/>
            <a:chExt cx="1293712" cy="3854749"/>
          </a:xfrm>
        </p:grpSpPr>
        <p:sp>
          <p:nvSpPr>
            <p:cNvPr name="Freeform 5" id="5"/>
            <p:cNvSpPr/>
            <p:nvPr/>
          </p:nvSpPr>
          <p:spPr>
            <a:xfrm flipH="false" flipV="false" rot="0">
              <a:off x="0" y="0"/>
              <a:ext cx="1293749" cy="3854704"/>
            </a:xfrm>
            <a:custGeom>
              <a:avLst/>
              <a:gdLst/>
              <a:ahLst/>
              <a:cxnLst/>
              <a:rect r="r" b="b" t="t" l="l"/>
              <a:pathLst>
                <a:path h="3854704" w="1293749">
                  <a:moveTo>
                    <a:pt x="0" y="0"/>
                  </a:moveTo>
                  <a:lnTo>
                    <a:pt x="1293749" y="0"/>
                  </a:lnTo>
                  <a:lnTo>
                    <a:pt x="1293749" y="3854704"/>
                  </a:lnTo>
                  <a:lnTo>
                    <a:pt x="0" y="3854704"/>
                  </a:lnTo>
                  <a:lnTo>
                    <a:pt x="0" y="0"/>
                  </a:lnTo>
                  <a:close/>
                </a:path>
              </a:pathLst>
            </a:custGeom>
            <a:blipFill>
              <a:blip r:embed="rId3"/>
              <a:stretch>
                <a:fillRect l="0" t="-5935" r="2" b="-5937"/>
              </a:stretch>
            </a:blipFill>
          </p:spPr>
        </p:sp>
      </p:grpSp>
      <p:grpSp>
        <p:nvGrpSpPr>
          <p:cNvPr name="Group 6" id="6"/>
          <p:cNvGrpSpPr/>
          <p:nvPr/>
        </p:nvGrpSpPr>
        <p:grpSpPr>
          <a:xfrm rot="0">
            <a:off x="5186815" y="4348582"/>
            <a:ext cx="995409" cy="3318029"/>
            <a:chOff x="0" y="0"/>
            <a:chExt cx="1327212" cy="4424039"/>
          </a:xfrm>
        </p:grpSpPr>
        <p:sp>
          <p:nvSpPr>
            <p:cNvPr name="Freeform 7" id="7"/>
            <p:cNvSpPr/>
            <p:nvPr/>
          </p:nvSpPr>
          <p:spPr>
            <a:xfrm flipH="false" flipV="false" rot="0">
              <a:off x="0" y="0"/>
              <a:ext cx="1327150" cy="4424045"/>
            </a:xfrm>
            <a:custGeom>
              <a:avLst/>
              <a:gdLst/>
              <a:ahLst/>
              <a:cxnLst/>
              <a:rect r="r" b="b" t="t" l="l"/>
              <a:pathLst>
                <a:path h="4424045" w="1327150">
                  <a:moveTo>
                    <a:pt x="0" y="0"/>
                  </a:moveTo>
                  <a:lnTo>
                    <a:pt x="1327150" y="0"/>
                  </a:lnTo>
                  <a:lnTo>
                    <a:pt x="1327150" y="4424045"/>
                  </a:lnTo>
                  <a:lnTo>
                    <a:pt x="0" y="4424045"/>
                  </a:lnTo>
                  <a:lnTo>
                    <a:pt x="0" y="0"/>
                  </a:lnTo>
                  <a:close/>
                </a:path>
              </a:pathLst>
            </a:custGeom>
            <a:blipFill>
              <a:blip r:embed="rId4"/>
              <a:stretch>
                <a:fillRect l="0" t="0" r="-4" b="0"/>
              </a:stretch>
            </a:blipFill>
          </p:spPr>
        </p:sp>
      </p:grpSp>
      <p:grpSp>
        <p:nvGrpSpPr>
          <p:cNvPr name="Group 8" id="8"/>
          <p:cNvGrpSpPr/>
          <p:nvPr/>
        </p:nvGrpSpPr>
        <p:grpSpPr>
          <a:xfrm rot="0">
            <a:off x="12683369" y="4628434"/>
            <a:ext cx="993699" cy="3133874"/>
            <a:chOff x="0" y="0"/>
            <a:chExt cx="1324932" cy="4178499"/>
          </a:xfrm>
        </p:grpSpPr>
        <p:sp>
          <p:nvSpPr>
            <p:cNvPr name="Freeform 9" id="9"/>
            <p:cNvSpPr/>
            <p:nvPr/>
          </p:nvSpPr>
          <p:spPr>
            <a:xfrm flipH="false" flipV="false" rot="0">
              <a:off x="0" y="0"/>
              <a:ext cx="1324991" cy="4178554"/>
            </a:xfrm>
            <a:custGeom>
              <a:avLst/>
              <a:gdLst/>
              <a:ahLst/>
              <a:cxnLst/>
              <a:rect r="r" b="b" t="t" l="l"/>
              <a:pathLst>
                <a:path h="4178554" w="1324991">
                  <a:moveTo>
                    <a:pt x="0" y="0"/>
                  </a:moveTo>
                  <a:lnTo>
                    <a:pt x="1324991" y="0"/>
                  </a:lnTo>
                  <a:lnTo>
                    <a:pt x="1324991" y="4178554"/>
                  </a:lnTo>
                  <a:lnTo>
                    <a:pt x="0" y="4178554"/>
                  </a:lnTo>
                  <a:lnTo>
                    <a:pt x="0" y="0"/>
                  </a:lnTo>
                  <a:close/>
                </a:path>
              </a:pathLst>
            </a:custGeom>
            <a:blipFill>
              <a:blip r:embed="rId5"/>
              <a:stretch>
                <a:fillRect l="-35" t="0" r="-30" b="1"/>
              </a:stretch>
            </a:blipFill>
          </p:spPr>
        </p:sp>
      </p:grpSp>
      <p:grpSp>
        <p:nvGrpSpPr>
          <p:cNvPr name="Group 10" id="10"/>
          <p:cNvGrpSpPr/>
          <p:nvPr/>
        </p:nvGrpSpPr>
        <p:grpSpPr>
          <a:xfrm rot="0">
            <a:off x="10265059" y="4374010"/>
            <a:ext cx="2000582" cy="2770371"/>
            <a:chOff x="0" y="0"/>
            <a:chExt cx="2667443" cy="3693828"/>
          </a:xfrm>
        </p:grpSpPr>
        <p:sp>
          <p:nvSpPr>
            <p:cNvPr name="Freeform 11" id="11"/>
            <p:cNvSpPr/>
            <p:nvPr/>
          </p:nvSpPr>
          <p:spPr>
            <a:xfrm flipH="false" flipV="false" rot="0">
              <a:off x="0" y="0"/>
              <a:ext cx="2667381" cy="3693795"/>
            </a:xfrm>
            <a:custGeom>
              <a:avLst/>
              <a:gdLst/>
              <a:ahLst/>
              <a:cxnLst/>
              <a:rect r="r" b="b" t="t" l="l"/>
              <a:pathLst>
                <a:path h="3693795" w="2667381">
                  <a:moveTo>
                    <a:pt x="0" y="0"/>
                  </a:moveTo>
                  <a:lnTo>
                    <a:pt x="2667381" y="0"/>
                  </a:lnTo>
                  <a:lnTo>
                    <a:pt x="2667381" y="3693795"/>
                  </a:lnTo>
                  <a:lnTo>
                    <a:pt x="0" y="3693795"/>
                  </a:lnTo>
                  <a:lnTo>
                    <a:pt x="0" y="0"/>
                  </a:lnTo>
                  <a:close/>
                </a:path>
              </a:pathLst>
            </a:custGeom>
            <a:blipFill>
              <a:blip r:embed="rId6"/>
              <a:stretch>
                <a:fillRect l="0" t="-104" r="-2" b="-105"/>
              </a:stretch>
            </a:blipFill>
          </p:spPr>
        </p:sp>
      </p:grpSp>
      <p:grpSp>
        <p:nvGrpSpPr>
          <p:cNvPr name="Group 12" id="12"/>
          <p:cNvGrpSpPr/>
          <p:nvPr/>
        </p:nvGrpSpPr>
        <p:grpSpPr>
          <a:xfrm rot="0">
            <a:off x="7688735" y="3176922"/>
            <a:ext cx="1879913" cy="2830673"/>
            <a:chOff x="0" y="0"/>
            <a:chExt cx="2506551" cy="3774231"/>
          </a:xfrm>
        </p:grpSpPr>
        <p:sp>
          <p:nvSpPr>
            <p:cNvPr name="Freeform 13" id="13"/>
            <p:cNvSpPr/>
            <p:nvPr/>
          </p:nvSpPr>
          <p:spPr>
            <a:xfrm flipH="false" flipV="false" rot="0">
              <a:off x="0" y="0"/>
              <a:ext cx="2506599" cy="3774186"/>
            </a:xfrm>
            <a:custGeom>
              <a:avLst/>
              <a:gdLst/>
              <a:ahLst/>
              <a:cxnLst/>
              <a:rect r="r" b="b" t="t" l="l"/>
              <a:pathLst>
                <a:path h="3774186" w="2506599">
                  <a:moveTo>
                    <a:pt x="0" y="0"/>
                  </a:moveTo>
                  <a:lnTo>
                    <a:pt x="2506599" y="0"/>
                  </a:lnTo>
                  <a:lnTo>
                    <a:pt x="2506599" y="3774186"/>
                  </a:lnTo>
                  <a:lnTo>
                    <a:pt x="0" y="3774186"/>
                  </a:lnTo>
                  <a:lnTo>
                    <a:pt x="0" y="0"/>
                  </a:lnTo>
                  <a:close/>
                </a:path>
              </a:pathLst>
            </a:custGeom>
            <a:blipFill>
              <a:blip r:embed="rId7"/>
              <a:stretch>
                <a:fillRect l="0" t="0" r="1" b="-1"/>
              </a:stretch>
            </a:blipFill>
          </p:spPr>
        </p:sp>
      </p:grpSp>
      <p:grpSp>
        <p:nvGrpSpPr>
          <p:cNvPr name="Group 14" id="14"/>
          <p:cNvGrpSpPr/>
          <p:nvPr/>
        </p:nvGrpSpPr>
        <p:grpSpPr>
          <a:xfrm rot="0">
            <a:off x="6636186" y="4374010"/>
            <a:ext cx="1879913" cy="2830673"/>
            <a:chOff x="0" y="0"/>
            <a:chExt cx="2506551" cy="3774231"/>
          </a:xfrm>
        </p:grpSpPr>
        <p:sp>
          <p:nvSpPr>
            <p:cNvPr name="Freeform 15" id="15"/>
            <p:cNvSpPr/>
            <p:nvPr/>
          </p:nvSpPr>
          <p:spPr>
            <a:xfrm flipH="false" flipV="false" rot="0">
              <a:off x="0" y="0"/>
              <a:ext cx="2506599" cy="3774186"/>
            </a:xfrm>
            <a:custGeom>
              <a:avLst/>
              <a:gdLst/>
              <a:ahLst/>
              <a:cxnLst/>
              <a:rect r="r" b="b" t="t" l="l"/>
              <a:pathLst>
                <a:path h="3774186" w="2506599">
                  <a:moveTo>
                    <a:pt x="0" y="0"/>
                  </a:moveTo>
                  <a:lnTo>
                    <a:pt x="2506599" y="0"/>
                  </a:lnTo>
                  <a:lnTo>
                    <a:pt x="2506599" y="3774186"/>
                  </a:lnTo>
                  <a:lnTo>
                    <a:pt x="0" y="3774186"/>
                  </a:lnTo>
                  <a:lnTo>
                    <a:pt x="0" y="0"/>
                  </a:lnTo>
                  <a:close/>
                </a:path>
              </a:pathLst>
            </a:custGeom>
            <a:blipFill>
              <a:blip r:embed="rId8"/>
              <a:stretch>
                <a:fillRect l="-2915" t="0" r="-2913" b="-1"/>
              </a:stretch>
            </a:blipFill>
          </p:spPr>
        </p:sp>
      </p:grpSp>
      <p:grpSp>
        <p:nvGrpSpPr>
          <p:cNvPr name="Group 16" id="16"/>
          <p:cNvGrpSpPr/>
          <p:nvPr/>
        </p:nvGrpSpPr>
        <p:grpSpPr>
          <a:xfrm rot="0">
            <a:off x="6138143" y="3176922"/>
            <a:ext cx="1102042" cy="2853715"/>
            <a:chOff x="0" y="0"/>
            <a:chExt cx="1469389" cy="3804953"/>
          </a:xfrm>
        </p:grpSpPr>
        <p:sp>
          <p:nvSpPr>
            <p:cNvPr name="Freeform 17" id="17"/>
            <p:cNvSpPr/>
            <p:nvPr/>
          </p:nvSpPr>
          <p:spPr>
            <a:xfrm flipH="false" flipV="false" rot="0">
              <a:off x="0" y="0"/>
              <a:ext cx="1469390" cy="3804920"/>
            </a:xfrm>
            <a:custGeom>
              <a:avLst/>
              <a:gdLst/>
              <a:ahLst/>
              <a:cxnLst/>
              <a:rect r="r" b="b" t="t" l="l"/>
              <a:pathLst>
                <a:path h="3804920" w="1469390">
                  <a:moveTo>
                    <a:pt x="0" y="0"/>
                  </a:moveTo>
                  <a:lnTo>
                    <a:pt x="1469390" y="0"/>
                  </a:lnTo>
                  <a:lnTo>
                    <a:pt x="1469390" y="3804920"/>
                  </a:lnTo>
                  <a:lnTo>
                    <a:pt x="0" y="3804920"/>
                  </a:lnTo>
                  <a:lnTo>
                    <a:pt x="0" y="0"/>
                  </a:lnTo>
                  <a:close/>
                </a:path>
              </a:pathLst>
            </a:custGeom>
            <a:blipFill>
              <a:blip r:embed="rId9"/>
              <a:stretch>
                <a:fillRect l="-2868" t="0" r="-2868" b="0"/>
              </a:stretch>
            </a:blipFill>
          </p:spPr>
        </p:sp>
      </p:grpSp>
      <p:grpSp>
        <p:nvGrpSpPr>
          <p:cNvPr name="Group 18" id="18"/>
          <p:cNvGrpSpPr/>
          <p:nvPr/>
        </p:nvGrpSpPr>
        <p:grpSpPr>
          <a:xfrm rot="0">
            <a:off x="9469267" y="3176922"/>
            <a:ext cx="1972165" cy="2853715"/>
            <a:chOff x="0" y="0"/>
            <a:chExt cx="2629553" cy="3804953"/>
          </a:xfrm>
        </p:grpSpPr>
        <p:sp>
          <p:nvSpPr>
            <p:cNvPr name="Freeform 19" id="19"/>
            <p:cNvSpPr/>
            <p:nvPr/>
          </p:nvSpPr>
          <p:spPr>
            <a:xfrm flipH="false" flipV="false" rot="0">
              <a:off x="0" y="0"/>
              <a:ext cx="2629535" cy="3804920"/>
            </a:xfrm>
            <a:custGeom>
              <a:avLst/>
              <a:gdLst/>
              <a:ahLst/>
              <a:cxnLst/>
              <a:rect r="r" b="b" t="t" l="l"/>
              <a:pathLst>
                <a:path h="3804920" w="2629535">
                  <a:moveTo>
                    <a:pt x="0" y="0"/>
                  </a:moveTo>
                  <a:lnTo>
                    <a:pt x="2629535" y="0"/>
                  </a:lnTo>
                  <a:lnTo>
                    <a:pt x="2629535" y="3804920"/>
                  </a:lnTo>
                  <a:lnTo>
                    <a:pt x="0" y="3804920"/>
                  </a:lnTo>
                  <a:lnTo>
                    <a:pt x="0" y="0"/>
                  </a:lnTo>
                  <a:close/>
                </a:path>
              </a:pathLst>
            </a:custGeom>
            <a:blipFill>
              <a:blip r:embed="rId10"/>
              <a:stretch>
                <a:fillRect l="0" t="-61" r="0" b="-61"/>
              </a:stretch>
            </a:blipFill>
          </p:spPr>
        </p:sp>
      </p:grpSp>
      <p:sp>
        <p:nvSpPr>
          <p:cNvPr name="TextBox 20" id="20"/>
          <p:cNvSpPr txBox="true"/>
          <p:nvPr/>
        </p:nvSpPr>
        <p:spPr>
          <a:xfrm rot="0">
            <a:off x="3950759" y="1356486"/>
            <a:ext cx="1583834" cy="288416"/>
          </a:xfrm>
          <a:prstGeom prst="rect">
            <a:avLst/>
          </a:prstGeom>
        </p:spPr>
        <p:txBody>
          <a:bodyPr anchor="t" rtlCol="false" tIns="0" lIns="0" bIns="0" rIns="0">
            <a:spAutoFit/>
          </a:bodyPr>
          <a:lstStyle/>
          <a:p>
            <a:pPr algn="ctr" marL="0" indent="0" lvl="0">
              <a:lnSpc>
                <a:spcPts val="2472"/>
              </a:lnSpc>
              <a:spcBef>
                <a:spcPct val="0"/>
              </a:spcBef>
            </a:pPr>
            <a:r>
              <a:rPr lang="en-US" sz="1764" strike="noStrike" u="none">
                <a:solidFill>
                  <a:srgbClr val="000000"/>
                </a:solidFill>
                <a:latin typeface="Montserrat Extra-Light"/>
              </a:rPr>
              <a:t>Fokus</a:t>
            </a:r>
          </a:p>
        </p:txBody>
      </p:sp>
      <p:sp>
        <p:nvSpPr>
          <p:cNvPr name="TextBox 21" id="21"/>
          <p:cNvSpPr txBox="true"/>
          <p:nvPr/>
        </p:nvSpPr>
        <p:spPr>
          <a:xfrm rot="0">
            <a:off x="5911264" y="1202297"/>
            <a:ext cx="1777471" cy="288416"/>
          </a:xfrm>
          <a:prstGeom prst="rect">
            <a:avLst/>
          </a:prstGeom>
        </p:spPr>
        <p:txBody>
          <a:bodyPr anchor="t" rtlCol="false" tIns="0" lIns="0" bIns="0" rIns="0">
            <a:spAutoFit/>
          </a:bodyPr>
          <a:lstStyle/>
          <a:p>
            <a:pPr algn="ctr" marL="0" indent="0" lvl="0">
              <a:lnSpc>
                <a:spcPts val="2472"/>
              </a:lnSpc>
              <a:spcBef>
                <a:spcPct val="0"/>
              </a:spcBef>
            </a:pPr>
            <a:r>
              <a:rPr lang="en-US" sz="1764" strike="noStrike" u="none">
                <a:solidFill>
                  <a:srgbClr val="000000"/>
                </a:solidFill>
                <a:latin typeface="Montserrat Extra-Light"/>
              </a:rPr>
              <a:t>Immunsystem</a:t>
            </a:r>
          </a:p>
        </p:txBody>
      </p:sp>
      <p:sp>
        <p:nvSpPr>
          <p:cNvPr name="TextBox 22" id="22"/>
          <p:cNvSpPr txBox="true"/>
          <p:nvPr/>
        </p:nvSpPr>
        <p:spPr>
          <a:xfrm rot="0">
            <a:off x="7836774" y="1202297"/>
            <a:ext cx="1583834" cy="288416"/>
          </a:xfrm>
          <a:prstGeom prst="rect">
            <a:avLst/>
          </a:prstGeom>
        </p:spPr>
        <p:txBody>
          <a:bodyPr anchor="t" rtlCol="false" tIns="0" lIns="0" bIns="0" rIns="0">
            <a:spAutoFit/>
          </a:bodyPr>
          <a:lstStyle/>
          <a:p>
            <a:pPr algn="ctr" marL="0" indent="0" lvl="0">
              <a:lnSpc>
                <a:spcPts val="2472"/>
              </a:lnSpc>
              <a:spcBef>
                <a:spcPct val="0"/>
              </a:spcBef>
            </a:pPr>
            <a:r>
              <a:rPr lang="en-US" sz="1764">
                <a:solidFill>
                  <a:srgbClr val="000000"/>
                </a:solidFill>
                <a:latin typeface="Montserrat Extra-Light"/>
              </a:rPr>
              <a:t>Pilz</a:t>
            </a:r>
          </a:p>
        </p:txBody>
      </p:sp>
      <p:sp>
        <p:nvSpPr>
          <p:cNvPr name="TextBox 23" id="23"/>
          <p:cNvSpPr txBox="true"/>
          <p:nvPr/>
        </p:nvSpPr>
        <p:spPr>
          <a:xfrm rot="0">
            <a:off x="9626138" y="1192772"/>
            <a:ext cx="1801895" cy="320421"/>
          </a:xfrm>
          <a:prstGeom prst="rect">
            <a:avLst/>
          </a:prstGeom>
        </p:spPr>
        <p:txBody>
          <a:bodyPr anchor="t" rtlCol="false" tIns="0" lIns="0" bIns="0" rIns="0">
            <a:spAutoFit/>
          </a:bodyPr>
          <a:lstStyle/>
          <a:p>
            <a:pPr algn="ctr" marL="0" indent="0" lvl="0">
              <a:lnSpc>
                <a:spcPts val="2685"/>
              </a:lnSpc>
              <a:spcBef>
                <a:spcPct val="0"/>
              </a:spcBef>
            </a:pPr>
            <a:r>
              <a:rPr lang="en-US" sz="1917" strike="noStrike" u="none">
                <a:solidFill>
                  <a:srgbClr val="000000"/>
                </a:solidFill>
                <a:latin typeface="Montserrat Extra-Light"/>
              </a:rPr>
              <a:t>Zellgesundheit</a:t>
            </a:r>
          </a:p>
        </p:txBody>
      </p:sp>
      <p:sp>
        <p:nvSpPr>
          <p:cNvPr name="TextBox 24" id="24"/>
          <p:cNvSpPr txBox="true"/>
          <p:nvPr/>
        </p:nvSpPr>
        <p:spPr>
          <a:xfrm rot="0">
            <a:off x="11533201" y="1202297"/>
            <a:ext cx="1583834" cy="593216"/>
          </a:xfrm>
          <a:prstGeom prst="rect">
            <a:avLst/>
          </a:prstGeom>
        </p:spPr>
        <p:txBody>
          <a:bodyPr anchor="t" rtlCol="false" tIns="0" lIns="0" bIns="0" rIns="0">
            <a:spAutoFit/>
          </a:bodyPr>
          <a:lstStyle/>
          <a:p>
            <a:pPr algn="ctr" marL="0" indent="0" lvl="0">
              <a:lnSpc>
                <a:spcPts val="2472"/>
              </a:lnSpc>
              <a:spcBef>
                <a:spcPct val="0"/>
              </a:spcBef>
            </a:pPr>
            <a:r>
              <a:rPr lang="en-US" sz="1764" strike="noStrike" u="none">
                <a:solidFill>
                  <a:srgbClr val="000000"/>
                </a:solidFill>
                <a:latin typeface="Montserrat Extra-Light"/>
              </a:rPr>
              <a:t>Optimale Atmung</a:t>
            </a:r>
          </a:p>
        </p:txBody>
      </p:sp>
      <p:sp>
        <p:nvSpPr>
          <p:cNvPr name="TextBox 25" id="25"/>
          <p:cNvSpPr txBox="true"/>
          <p:nvPr/>
        </p:nvSpPr>
        <p:spPr>
          <a:xfrm rot="0">
            <a:off x="12265641" y="8086115"/>
            <a:ext cx="1583834" cy="593216"/>
          </a:xfrm>
          <a:prstGeom prst="rect">
            <a:avLst/>
          </a:prstGeom>
        </p:spPr>
        <p:txBody>
          <a:bodyPr anchor="t" rtlCol="false" tIns="0" lIns="0" bIns="0" rIns="0">
            <a:spAutoFit/>
          </a:bodyPr>
          <a:lstStyle/>
          <a:p>
            <a:pPr algn="ctr" marL="0" indent="0" lvl="0">
              <a:lnSpc>
                <a:spcPts val="2472"/>
              </a:lnSpc>
              <a:spcBef>
                <a:spcPct val="0"/>
              </a:spcBef>
            </a:pPr>
            <a:r>
              <a:rPr lang="en-US" sz="1764" strike="noStrike" u="none">
                <a:solidFill>
                  <a:srgbClr val="000000"/>
                </a:solidFill>
                <a:latin typeface="Montserrat Extra-Light"/>
              </a:rPr>
              <a:t>Erholung und Schmerzen </a:t>
            </a:r>
          </a:p>
        </p:txBody>
      </p:sp>
      <p:sp>
        <p:nvSpPr>
          <p:cNvPr name="TextBox 26" id="26"/>
          <p:cNvSpPr txBox="true"/>
          <p:nvPr/>
        </p:nvSpPr>
        <p:spPr>
          <a:xfrm rot="0">
            <a:off x="10649514" y="8086115"/>
            <a:ext cx="1616127" cy="1202816"/>
          </a:xfrm>
          <a:prstGeom prst="rect">
            <a:avLst/>
          </a:prstGeom>
        </p:spPr>
        <p:txBody>
          <a:bodyPr anchor="t" rtlCol="false" tIns="0" lIns="0" bIns="0" rIns="0">
            <a:spAutoFit/>
          </a:bodyPr>
          <a:lstStyle/>
          <a:p>
            <a:pPr algn="ctr" marL="0" indent="0" lvl="0">
              <a:lnSpc>
                <a:spcPts val="2472"/>
              </a:lnSpc>
              <a:spcBef>
                <a:spcPct val="0"/>
              </a:spcBef>
            </a:pPr>
            <a:r>
              <a:rPr lang="en-US" sz="1764" strike="noStrike" u="none">
                <a:solidFill>
                  <a:srgbClr val="000000"/>
                </a:solidFill>
                <a:latin typeface="Montserrat Extra-Light"/>
              </a:rPr>
              <a:t>Wirksam bei unerwüschten inneren Besuchern</a:t>
            </a:r>
          </a:p>
        </p:txBody>
      </p:sp>
      <p:sp>
        <p:nvSpPr>
          <p:cNvPr name="TextBox 27" id="27"/>
          <p:cNvSpPr txBox="true"/>
          <p:nvPr/>
        </p:nvSpPr>
        <p:spPr>
          <a:xfrm rot="0">
            <a:off x="8885532" y="8262732"/>
            <a:ext cx="1583834" cy="593216"/>
          </a:xfrm>
          <a:prstGeom prst="rect">
            <a:avLst/>
          </a:prstGeom>
        </p:spPr>
        <p:txBody>
          <a:bodyPr anchor="t" rtlCol="false" tIns="0" lIns="0" bIns="0" rIns="0">
            <a:spAutoFit/>
          </a:bodyPr>
          <a:lstStyle/>
          <a:p>
            <a:pPr algn="ctr" marL="0" indent="0" lvl="0">
              <a:lnSpc>
                <a:spcPts val="2472"/>
              </a:lnSpc>
              <a:spcBef>
                <a:spcPct val="0"/>
              </a:spcBef>
            </a:pPr>
            <a:r>
              <a:rPr lang="en-US" sz="1764" strike="noStrike" u="none">
                <a:solidFill>
                  <a:srgbClr val="000000"/>
                </a:solidFill>
                <a:latin typeface="Montserrat Extra-Light"/>
              </a:rPr>
              <a:t>Darm-gesundheit</a:t>
            </a:r>
          </a:p>
        </p:txBody>
      </p:sp>
      <p:sp>
        <p:nvSpPr>
          <p:cNvPr name="TextBox 28" id="28"/>
          <p:cNvSpPr txBox="true"/>
          <p:nvPr/>
        </p:nvSpPr>
        <p:spPr>
          <a:xfrm rot="0">
            <a:off x="6932264" y="8217877"/>
            <a:ext cx="1583834" cy="288416"/>
          </a:xfrm>
          <a:prstGeom prst="rect">
            <a:avLst/>
          </a:prstGeom>
        </p:spPr>
        <p:txBody>
          <a:bodyPr anchor="t" rtlCol="false" tIns="0" lIns="0" bIns="0" rIns="0">
            <a:spAutoFit/>
          </a:bodyPr>
          <a:lstStyle/>
          <a:p>
            <a:pPr algn="ctr" marL="0" indent="0" lvl="0">
              <a:lnSpc>
                <a:spcPts val="2472"/>
              </a:lnSpc>
              <a:spcBef>
                <a:spcPct val="0"/>
              </a:spcBef>
            </a:pPr>
            <a:r>
              <a:rPr lang="en-US" sz="1764" strike="noStrike" u="none">
                <a:solidFill>
                  <a:srgbClr val="000000"/>
                </a:solidFill>
                <a:latin typeface="Montserrat Extra-Light"/>
              </a:rPr>
              <a:t>Entgiftung</a:t>
            </a:r>
          </a:p>
        </p:txBody>
      </p:sp>
      <p:sp>
        <p:nvSpPr>
          <p:cNvPr name="TextBox 29" id="29"/>
          <p:cNvSpPr txBox="true"/>
          <p:nvPr/>
        </p:nvSpPr>
        <p:spPr>
          <a:xfrm rot="0">
            <a:off x="4892602" y="8217877"/>
            <a:ext cx="1583834" cy="898016"/>
          </a:xfrm>
          <a:prstGeom prst="rect">
            <a:avLst/>
          </a:prstGeom>
        </p:spPr>
        <p:txBody>
          <a:bodyPr anchor="t" rtlCol="false" tIns="0" lIns="0" bIns="0" rIns="0">
            <a:spAutoFit/>
          </a:bodyPr>
          <a:lstStyle/>
          <a:p>
            <a:pPr algn="ctr" marL="0" indent="0" lvl="0">
              <a:lnSpc>
                <a:spcPts val="2472"/>
              </a:lnSpc>
              <a:spcBef>
                <a:spcPct val="0"/>
              </a:spcBef>
            </a:pPr>
            <a:r>
              <a:rPr lang="en-US" sz="1764" strike="noStrike" u="none">
                <a:solidFill>
                  <a:srgbClr val="000000"/>
                </a:solidFill>
                <a:latin typeface="Montserrat Extra-Light"/>
              </a:rPr>
              <a:t>Tiefere Entspannung und Schlaf</a:t>
            </a:r>
          </a:p>
        </p:txBody>
      </p:sp>
      <p:grpSp>
        <p:nvGrpSpPr>
          <p:cNvPr name="Group 30" id="30"/>
          <p:cNvGrpSpPr/>
          <p:nvPr/>
        </p:nvGrpSpPr>
        <p:grpSpPr>
          <a:xfrm rot="0">
            <a:off x="4742407" y="2019464"/>
            <a:ext cx="7611016" cy="1171746"/>
            <a:chOff x="0" y="0"/>
            <a:chExt cx="10148021" cy="1562328"/>
          </a:xfrm>
        </p:grpSpPr>
        <p:grpSp>
          <p:nvGrpSpPr>
            <p:cNvPr name="Group 31" id="31"/>
            <p:cNvGrpSpPr/>
            <p:nvPr/>
          </p:nvGrpSpPr>
          <p:grpSpPr>
            <a:xfrm rot="0">
              <a:off x="0" y="0"/>
              <a:ext cx="38100" cy="1562328"/>
              <a:chOff x="0" y="0"/>
              <a:chExt cx="38100" cy="1562328"/>
            </a:xfrm>
          </p:grpSpPr>
          <p:sp>
            <p:nvSpPr>
              <p:cNvPr name="Freeform 32" id="32"/>
              <p:cNvSpPr/>
              <p:nvPr/>
            </p:nvSpPr>
            <p:spPr>
              <a:xfrm flipH="false" flipV="false" rot="0">
                <a:off x="0" y="19050"/>
                <a:ext cx="38100" cy="1524254"/>
              </a:xfrm>
              <a:custGeom>
                <a:avLst/>
                <a:gdLst/>
                <a:ahLst/>
                <a:cxnLst/>
                <a:rect r="r" b="b" t="t" l="l"/>
                <a:pathLst>
                  <a:path h="1524254" w="38100">
                    <a:moveTo>
                      <a:pt x="38100" y="0"/>
                    </a:moveTo>
                    <a:lnTo>
                      <a:pt x="38100" y="1524254"/>
                    </a:lnTo>
                    <a:lnTo>
                      <a:pt x="0" y="1524254"/>
                    </a:lnTo>
                    <a:lnTo>
                      <a:pt x="0" y="0"/>
                    </a:lnTo>
                    <a:close/>
                  </a:path>
                </a:pathLst>
              </a:custGeom>
              <a:solidFill>
                <a:srgbClr val="808F88"/>
              </a:solidFill>
            </p:spPr>
          </p:sp>
        </p:grpSp>
        <p:grpSp>
          <p:nvGrpSpPr>
            <p:cNvPr name="Group 33" id="33"/>
            <p:cNvGrpSpPr/>
            <p:nvPr/>
          </p:nvGrpSpPr>
          <p:grpSpPr>
            <a:xfrm rot="0">
              <a:off x="2595316" y="0"/>
              <a:ext cx="38100" cy="1562328"/>
              <a:chOff x="0" y="0"/>
              <a:chExt cx="38100" cy="1562328"/>
            </a:xfrm>
          </p:grpSpPr>
          <p:sp>
            <p:nvSpPr>
              <p:cNvPr name="Freeform 34" id="34"/>
              <p:cNvSpPr/>
              <p:nvPr/>
            </p:nvSpPr>
            <p:spPr>
              <a:xfrm flipH="false" flipV="false" rot="0">
                <a:off x="0" y="19050"/>
                <a:ext cx="38100" cy="1524254"/>
              </a:xfrm>
              <a:custGeom>
                <a:avLst/>
                <a:gdLst/>
                <a:ahLst/>
                <a:cxnLst/>
                <a:rect r="r" b="b" t="t" l="l"/>
                <a:pathLst>
                  <a:path h="1524254" w="38100">
                    <a:moveTo>
                      <a:pt x="38100" y="0"/>
                    </a:moveTo>
                    <a:lnTo>
                      <a:pt x="38100" y="1524254"/>
                    </a:lnTo>
                    <a:lnTo>
                      <a:pt x="0" y="1524254"/>
                    </a:lnTo>
                    <a:lnTo>
                      <a:pt x="0" y="0"/>
                    </a:lnTo>
                    <a:close/>
                  </a:path>
                </a:pathLst>
              </a:custGeom>
              <a:solidFill>
                <a:srgbClr val="808F88"/>
              </a:solidFill>
            </p:spPr>
          </p:sp>
        </p:grpSp>
        <p:grpSp>
          <p:nvGrpSpPr>
            <p:cNvPr name="Group 35" id="35"/>
            <p:cNvGrpSpPr/>
            <p:nvPr/>
          </p:nvGrpSpPr>
          <p:grpSpPr>
            <a:xfrm rot="0">
              <a:off x="5181353" y="0"/>
              <a:ext cx="38100" cy="1562328"/>
              <a:chOff x="0" y="0"/>
              <a:chExt cx="38100" cy="1562328"/>
            </a:xfrm>
          </p:grpSpPr>
          <p:sp>
            <p:nvSpPr>
              <p:cNvPr name="Freeform 36" id="36"/>
              <p:cNvSpPr/>
              <p:nvPr/>
            </p:nvSpPr>
            <p:spPr>
              <a:xfrm flipH="false" flipV="false" rot="0">
                <a:off x="0" y="19050"/>
                <a:ext cx="38100" cy="1524254"/>
              </a:xfrm>
              <a:custGeom>
                <a:avLst/>
                <a:gdLst/>
                <a:ahLst/>
                <a:cxnLst/>
                <a:rect r="r" b="b" t="t" l="l"/>
                <a:pathLst>
                  <a:path h="1524254" w="38100">
                    <a:moveTo>
                      <a:pt x="38100" y="0"/>
                    </a:moveTo>
                    <a:lnTo>
                      <a:pt x="38100" y="1524254"/>
                    </a:lnTo>
                    <a:lnTo>
                      <a:pt x="0" y="1524254"/>
                    </a:lnTo>
                    <a:lnTo>
                      <a:pt x="0" y="0"/>
                    </a:lnTo>
                    <a:close/>
                  </a:path>
                </a:pathLst>
              </a:custGeom>
              <a:solidFill>
                <a:srgbClr val="808F88"/>
              </a:solidFill>
            </p:spPr>
          </p:sp>
        </p:grpSp>
        <p:grpSp>
          <p:nvGrpSpPr>
            <p:cNvPr name="Group 37" id="37"/>
            <p:cNvGrpSpPr/>
            <p:nvPr/>
          </p:nvGrpSpPr>
          <p:grpSpPr>
            <a:xfrm rot="0">
              <a:off x="7616897" y="0"/>
              <a:ext cx="38100" cy="1562328"/>
              <a:chOff x="0" y="0"/>
              <a:chExt cx="38100" cy="1562328"/>
            </a:xfrm>
          </p:grpSpPr>
          <p:sp>
            <p:nvSpPr>
              <p:cNvPr name="Freeform 38" id="38"/>
              <p:cNvSpPr/>
              <p:nvPr/>
            </p:nvSpPr>
            <p:spPr>
              <a:xfrm flipH="false" flipV="false" rot="0">
                <a:off x="0" y="19050"/>
                <a:ext cx="38100" cy="1524254"/>
              </a:xfrm>
              <a:custGeom>
                <a:avLst/>
                <a:gdLst/>
                <a:ahLst/>
                <a:cxnLst/>
                <a:rect r="r" b="b" t="t" l="l"/>
                <a:pathLst>
                  <a:path h="1524254" w="38100">
                    <a:moveTo>
                      <a:pt x="38100" y="0"/>
                    </a:moveTo>
                    <a:lnTo>
                      <a:pt x="38100" y="1524254"/>
                    </a:lnTo>
                    <a:lnTo>
                      <a:pt x="0" y="1524254"/>
                    </a:lnTo>
                    <a:lnTo>
                      <a:pt x="0" y="0"/>
                    </a:lnTo>
                    <a:close/>
                  </a:path>
                </a:pathLst>
              </a:custGeom>
              <a:solidFill>
                <a:srgbClr val="808F88"/>
              </a:solidFill>
            </p:spPr>
          </p:sp>
        </p:grpSp>
        <p:grpSp>
          <p:nvGrpSpPr>
            <p:cNvPr name="Group 39" id="39"/>
            <p:cNvGrpSpPr/>
            <p:nvPr/>
          </p:nvGrpSpPr>
          <p:grpSpPr>
            <a:xfrm rot="0">
              <a:off x="10109921" y="0"/>
              <a:ext cx="38100" cy="1562328"/>
              <a:chOff x="0" y="0"/>
              <a:chExt cx="38100" cy="1562328"/>
            </a:xfrm>
          </p:grpSpPr>
          <p:sp>
            <p:nvSpPr>
              <p:cNvPr name="Freeform 40" id="40"/>
              <p:cNvSpPr/>
              <p:nvPr/>
            </p:nvSpPr>
            <p:spPr>
              <a:xfrm flipH="false" flipV="false" rot="0">
                <a:off x="0" y="19050"/>
                <a:ext cx="38100" cy="1524254"/>
              </a:xfrm>
              <a:custGeom>
                <a:avLst/>
                <a:gdLst/>
                <a:ahLst/>
                <a:cxnLst/>
                <a:rect r="r" b="b" t="t" l="l"/>
                <a:pathLst>
                  <a:path h="1524254" w="38100">
                    <a:moveTo>
                      <a:pt x="38100" y="0"/>
                    </a:moveTo>
                    <a:lnTo>
                      <a:pt x="38100" y="1524254"/>
                    </a:lnTo>
                    <a:lnTo>
                      <a:pt x="0" y="1524254"/>
                    </a:lnTo>
                    <a:lnTo>
                      <a:pt x="0" y="0"/>
                    </a:lnTo>
                    <a:close/>
                  </a:path>
                </a:pathLst>
              </a:custGeom>
              <a:solidFill>
                <a:srgbClr val="808F88"/>
              </a:solidFill>
            </p:spPr>
          </p:sp>
        </p:grpSp>
      </p:grpSp>
      <p:grpSp>
        <p:nvGrpSpPr>
          <p:cNvPr name="Group 41" id="41"/>
          <p:cNvGrpSpPr/>
          <p:nvPr/>
        </p:nvGrpSpPr>
        <p:grpSpPr>
          <a:xfrm rot="0">
            <a:off x="5684248" y="6985807"/>
            <a:ext cx="7524275" cy="1171746"/>
            <a:chOff x="0" y="0"/>
            <a:chExt cx="10032367" cy="1562328"/>
          </a:xfrm>
        </p:grpSpPr>
        <p:grpSp>
          <p:nvGrpSpPr>
            <p:cNvPr name="Group 42" id="42"/>
            <p:cNvGrpSpPr/>
            <p:nvPr/>
          </p:nvGrpSpPr>
          <p:grpSpPr>
            <a:xfrm rot="0">
              <a:off x="2672288" y="0"/>
              <a:ext cx="38100" cy="1562328"/>
              <a:chOff x="0" y="0"/>
              <a:chExt cx="38100" cy="1562328"/>
            </a:xfrm>
          </p:grpSpPr>
          <p:sp>
            <p:nvSpPr>
              <p:cNvPr name="Freeform 43" id="43"/>
              <p:cNvSpPr/>
              <p:nvPr/>
            </p:nvSpPr>
            <p:spPr>
              <a:xfrm flipH="false" flipV="false" rot="0">
                <a:off x="0" y="19050"/>
                <a:ext cx="38100" cy="1524254"/>
              </a:xfrm>
              <a:custGeom>
                <a:avLst/>
                <a:gdLst/>
                <a:ahLst/>
                <a:cxnLst/>
                <a:rect r="r" b="b" t="t" l="l"/>
                <a:pathLst>
                  <a:path h="1524254" w="38100">
                    <a:moveTo>
                      <a:pt x="38100" y="0"/>
                    </a:moveTo>
                    <a:lnTo>
                      <a:pt x="38100" y="1524254"/>
                    </a:lnTo>
                    <a:lnTo>
                      <a:pt x="0" y="1524254"/>
                    </a:lnTo>
                    <a:lnTo>
                      <a:pt x="0" y="0"/>
                    </a:lnTo>
                    <a:close/>
                  </a:path>
                </a:pathLst>
              </a:custGeom>
              <a:solidFill>
                <a:srgbClr val="808F88"/>
              </a:solidFill>
            </p:spPr>
          </p:sp>
        </p:grpSp>
        <p:grpSp>
          <p:nvGrpSpPr>
            <p:cNvPr name="Group 44" id="44"/>
            <p:cNvGrpSpPr/>
            <p:nvPr/>
          </p:nvGrpSpPr>
          <p:grpSpPr>
            <a:xfrm rot="0">
              <a:off x="0" y="0"/>
              <a:ext cx="38100" cy="1562328"/>
              <a:chOff x="0" y="0"/>
              <a:chExt cx="38100" cy="1562328"/>
            </a:xfrm>
          </p:grpSpPr>
          <p:sp>
            <p:nvSpPr>
              <p:cNvPr name="Freeform 45" id="45"/>
              <p:cNvSpPr/>
              <p:nvPr/>
            </p:nvSpPr>
            <p:spPr>
              <a:xfrm flipH="false" flipV="false" rot="0">
                <a:off x="0" y="19050"/>
                <a:ext cx="38100" cy="1524254"/>
              </a:xfrm>
              <a:custGeom>
                <a:avLst/>
                <a:gdLst/>
                <a:ahLst/>
                <a:cxnLst/>
                <a:rect r="r" b="b" t="t" l="l"/>
                <a:pathLst>
                  <a:path h="1524254" w="38100">
                    <a:moveTo>
                      <a:pt x="38100" y="0"/>
                    </a:moveTo>
                    <a:lnTo>
                      <a:pt x="38100" y="1524254"/>
                    </a:lnTo>
                    <a:lnTo>
                      <a:pt x="0" y="1524254"/>
                    </a:lnTo>
                    <a:lnTo>
                      <a:pt x="0" y="0"/>
                    </a:lnTo>
                    <a:close/>
                  </a:path>
                </a:pathLst>
              </a:custGeom>
              <a:solidFill>
                <a:srgbClr val="808F88"/>
              </a:solidFill>
            </p:spPr>
          </p:sp>
        </p:grpSp>
        <p:grpSp>
          <p:nvGrpSpPr>
            <p:cNvPr name="Group 46" id="46"/>
            <p:cNvGrpSpPr/>
            <p:nvPr/>
          </p:nvGrpSpPr>
          <p:grpSpPr>
            <a:xfrm rot="0">
              <a:off x="5178839" y="0"/>
              <a:ext cx="38100" cy="1562328"/>
              <a:chOff x="0" y="0"/>
              <a:chExt cx="38100" cy="1562328"/>
            </a:xfrm>
          </p:grpSpPr>
          <p:sp>
            <p:nvSpPr>
              <p:cNvPr name="Freeform 47" id="47"/>
              <p:cNvSpPr/>
              <p:nvPr/>
            </p:nvSpPr>
            <p:spPr>
              <a:xfrm flipH="false" flipV="false" rot="0">
                <a:off x="0" y="19050"/>
                <a:ext cx="38100" cy="1524254"/>
              </a:xfrm>
              <a:custGeom>
                <a:avLst/>
                <a:gdLst/>
                <a:ahLst/>
                <a:cxnLst/>
                <a:rect r="r" b="b" t="t" l="l"/>
                <a:pathLst>
                  <a:path h="1524254" w="38100">
                    <a:moveTo>
                      <a:pt x="38100" y="0"/>
                    </a:moveTo>
                    <a:lnTo>
                      <a:pt x="38100" y="1524254"/>
                    </a:lnTo>
                    <a:lnTo>
                      <a:pt x="0" y="1524254"/>
                    </a:lnTo>
                    <a:lnTo>
                      <a:pt x="0" y="0"/>
                    </a:lnTo>
                    <a:close/>
                  </a:path>
                </a:pathLst>
              </a:custGeom>
              <a:solidFill>
                <a:srgbClr val="808F88"/>
              </a:solidFill>
            </p:spPr>
          </p:sp>
        </p:grpSp>
        <p:grpSp>
          <p:nvGrpSpPr>
            <p:cNvPr name="Group 48" id="48"/>
            <p:cNvGrpSpPr/>
            <p:nvPr/>
          </p:nvGrpSpPr>
          <p:grpSpPr>
            <a:xfrm rot="0">
              <a:off x="7638505" y="0"/>
              <a:ext cx="38100" cy="1562328"/>
              <a:chOff x="0" y="0"/>
              <a:chExt cx="38100" cy="1562328"/>
            </a:xfrm>
          </p:grpSpPr>
          <p:sp>
            <p:nvSpPr>
              <p:cNvPr name="Freeform 49" id="49"/>
              <p:cNvSpPr/>
              <p:nvPr/>
            </p:nvSpPr>
            <p:spPr>
              <a:xfrm flipH="false" flipV="false" rot="0">
                <a:off x="0" y="19050"/>
                <a:ext cx="38100" cy="1524254"/>
              </a:xfrm>
              <a:custGeom>
                <a:avLst/>
                <a:gdLst/>
                <a:ahLst/>
                <a:cxnLst/>
                <a:rect r="r" b="b" t="t" l="l"/>
                <a:pathLst>
                  <a:path h="1524254" w="38100">
                    <a:moveTo>
                      <a:pt x="38100" y="0"/>
                    </a:moveTo>
                    <a:lnTo>
                      <a:pt x="38100" y="1524254"/>
                    </a:lnTo>
                    <a:lnTo>
                      <a:pt x="0" y="1524254"/>
                    </a:lnTo>
                    <a:lnTo>
                      <a:pt x="0" y="0"/>
                    </a:lnTo>
                    <a:close/>
                  </a:path>
                </a:pathLst>
              </a:custGeom>
              <a:solidFill>
                <a:srgbClr val="808F88"/>
              </a:solidFill>
            </p:spPr>
          </p:sp>
        </p:grpSp>
        <p:grpSp>
          <p:nvGrpSpPr>
            <p:cNvPr name="Group 50" id="50"/>
            <p:cNvGrpSpPr/>
            <p:nvPr/>
          </p:nvGrpSpPr>
          <p:grpSpPr>
            <a:xfrm rot="0">
              <a:off x="9994267" y="0"/>
              <a:ext cx="38100" cy="1562328"/>
              <a:chOff x="0" y="0"/>
              <a:chExt cx="38100" cy="1562328"/>
            </a:xfrm>
          </p:grpSpPr>
          <p:sp>
            <p:nvSpPr>
              <p:cNvPr name="Freeform 51" id="51"/>
              <p:cNvSpPr/>
              <p:nvPr/>
            </p:nvSpPr>
            <p:spPr>
              <a:xfrm flipH="false" flipV="false" rot="0">
                <a:off x="0" y="19050"/>
                <a:ext cx="38100" cy="1524254"/>
              </a:xfrm>
              <a:custGeom>
                <a:avLst/>
                <a:gdLst/>
                <a:ahLst/>
                <a:cxnLst/>
                <a:rect r="r" b="b" t="t" l="l"/>
                <a:pathLst>
                  <a:path h="1524254" w="38100">
                    <a:moveTo>
                      <a:pt x="38100" y="0"/>
                    </a:moveTo>
                    <a:lnTo>
                      <a:pt x="38100" y="1524254"/>
                    </a:lnTo>
                    <a:lnTo>
                      <a:pt x="0" y="1524254"/>
                    </a:lnTo>
                    <a:lnTo>
                      <a:pt x="0" y="0"/>
                    </a:lnTo>
                    <a:close/>
                  </a:path>
                </a:pathLst>
              </a:custGeom>
              <a:solidFill>
                <a:srgbClr val="808F88"/>
              </a:solidFill>
            </p:spPr>
          </p:sp>
        </p:grpSp>
      </p:grpSp>
      <p:grpSp>
        <p:nvGrpSpPr>
          <p:cNvPr name="Group 52" id="52"/>
          <p:cNvGrpSpPr/>
          <p:nvPr/>
        </p:nvGrpSpPr>
        <p:grpSpPr>
          <a:xfrm rot="0">
            <a:off x="8147170" y="4418862"/>
            <a:ext cx="2785822" cy="2785822"/>
            <a:chOff x="0" y="0"/>
            <a:chExt cx="3714429" cy="3714429"/>
          </a:xfrm>
        </p:grpSpPr>
        <p:sp>
          <p:nvSpPr>
            <p:cNvPr name="Freeform 53" id="53"/>
            <p:cNvSpPr/>
            <p:nvPr/>
          </p:nvSpPr>
          <p:spPr>
            <a:xfrm flipH="false" flipV="false" rot="0">
              <a:off x="0" y="0"/>
              <a:ext cx="3714369" cy="3714369"/>
            </a:xfrm>
            <a:custGeom>
              <a:avLst/>
              <a:gdLst/>
              <a:ahLst/>
              <a:cxnLst/>
              <a:rect r="r" b="b" t="t" l="l"/>
              <a:pathLst>
                <a:path h="3714369" w="3714369">
                  <a:moveTo>
                    <a:pt x="0" y="0"/>
                  </a:moveTo>
                  <a:lnTo>
                    <a:pt x="3714369" y="0"/>
                  </a:lnTo>
                  <a:lnTo>
                    <a:pt x="3714369" y="3714369"/>
                  </a:lnTo>
                  <a:lnTo>
                    <a:pt x="0" y="3714369"/>
                  </a:lnTo>
                  <a:lnTo>
                    <a:pt x="0" y="0"/>
                  </a:lnTo>
                  <a:close/>
                </a:path>
              </a:pathLst>
            </a:custGeom>
            <a:blipFill>
              <a:blip r:embed="rId11"/>
              <a:stretch>
                <a:fillRect l="0" t="0" r="-1" b="-1"/>
              </a:stretch>
            </a:blipFill>
          </p:spPr>
        </p:sp>
      </p:grpSp>
    </p:spTree>
  </p:cSld>
  <p:clrMapOvr>
    <a:masterClrMapping/>
  </p:clrMapOvr>
</p:sld>
</file>

<file path=ppt/slides/slide3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348740" y="638798"/>
            <a:ext cx="14739173"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Basisprotokoll: aus dem Starterkit</a:t>
            </a:r>
          </a:p>
        </p:txBody>
      </p:sp>
      <p:sp>
        <p:nvSpPr>
          <p:cNvPr name="AutoShape 3" id="3"/>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4" id="4"/>
          <p:cNvSpPr txBox="true"/>
          <p:nvPr/>
        </p:nvSpPr>
        <p:spPr>
          <a:xfrm rot="0">
            <a:off x="1028700" y="2677160"/>
            <a:ext cx="8497508" cy="658114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rPr>
              <a:t>Weihrauch </a:t>
            </a:r>
          </a:p>
          <a:p>
            <a:pPr algn="l" marL="734059" indent="-367030" lvl="1">
              <a:lnSpc>
                <a:spcPts val="4759"/>
              </a:lnSpc>
              <a:buFont typeface="Arial"/>
              <a:buChar char="•"/>
            </a:pPr>
            <a:r>
              <a:rPr lang="en-US" sz="3399">
                <a:solidFill>
                  <a:srgbClr val="000000"/>
                </a:solidFill>
                <a:latin typeface="Canva Sans"/>
              </a:rPr>
              <a:t>FCO</a:t>
            </a:r>
          </a:p>
          <a:p>
            <a:pPr algn="l" marL="734059" indent="-367030" lvl="1">
              <a:lnSpc>
                <a:spcPts val="4759"/>
              </a:lnSpc>
              <a:buFont typeface="Arial"/>
              <a:buChar char="•"/>
            </a:pPr>
            <a:r>
              <a:rPr lang="en-US" sz="3399">
                <a:solidFill>
                  <a:srgbClr val="000000"/>
                </a:solidFill>
                <a:latin typeface="Canva Sans"/>
              </a:rPr>
              <a:t>Oregano </a:t>
            </a:r>
          </a:p>
          <a:p>
            <a:pPr algn="l" marL="734059" indent="-367030" lvl="1">
              <a:lnSpc>
                <a:spcPts val="4759"/>
              </a:lnSpc>
              <a:buFont typeface="Arial"/>
              <a:buChar char="•"/>
            </a:pPr>
            <a:r>
              <a:rPr lang="en-US" sz="3399">
                <a:solidFill>
                  <a:srgbClr val="000000"/>
                </a:solidFill>
                <a:latin typeface="Canva Sans"/>
              </a:rPr>
              <a:t>ZenGest </a:t>
            </a:r>
          </a:p>
          <a:p>
            <a:pPr algn="l" marL="734059" indent="-367030" lvl="1">
              <a:lnSpc>
                <a:spcPts val="4759"/>
              </a:lnSpc>
              <a:buFont typeface="Arial"/>
              <a:buChar char="•"/>
            </a:pPr>
            <a:r>
              <a:rPr lang="en-US" sz="3399">
                <a:solidFill>
                  <a:srgbClr val="000000"/>
                </a:solidFill>
                <a:latin typeface="Canva Sans"/>
              </a:rPr>
              <a:t>Lemon </a:t>
            </a:r>
          </a:p>
          <a:p>
            <a:pPr algn="l" marL="734059" indent="-367030" lvl="1">
              <a:lnSpc>
                <a:spcPts val="4759"/>
              </a:lnSpc>
              <a:buFont typeface="Arial"/>
              <a:buChar char="•"/>
            </a:pPr>
            <a:r>
              <a:rPr lang="en-US" sz="3399">
                <a:solidFill>
                  <a:srgbClr val="000000"/>
                </a:solidFill>
                <a:latin typeface="Canva Sans"/>
              </a:rPr>
              <a:t>Teebaum </a:t>
            </a:r>
          </a:p>
          <a:p>
            <a:pPr algn="l" marL="734059" indent="-367030" lvl="1">
              <a:lnSpc>
                <a:spcPts val="4759"/>
              </a:lnSpc>
              <a:buFont typeface="Arial"/>
              <a:buChar char="•"/>
            </a:pPr>
            <a:r>
              <a:rPr lang="en-US" sz="3399">
                <a:solidFill>
                  <a:srgbClr val="000000"/>
                </a:solidFill>
                <a:latin typeface="Canva Sans"/>
              </a:rPr>
              <a:t>Onguard </a:t>
            </a:r>
          </a:p>
          <a:p>
            <a:pPr algn="l" marL="734059" indent="-367030" lvl="1">
              <a:lnSpc>
                <a:spcPts val="4759"/>
              </a:lnSpc>
              <a:buFont typeface="Arial"/>
              <a:buChar char="•"/>
            </a:pPr>
            <a:r>
              <a:rPr lang="en-US" sz="3399">
                <a:solidFill>
                  <a:srgbClr val="000000"/>
                </a:solidFill>
                <a:latin typeface="Canva Sans"/>
              </a:rPr>
              <a:t>Peppermint </a:t>
            </a:r>
          </a:p>
          <a:p>
            <a:pPr algn="l" marL="734059" indent="-367030" lvl="1">
              <a:lnSpc>
                <a:spcPts val="4759"/>
              </a:lnSpc>
              <a:buFont typeface="Arial"/>
              <a:buChar char="•"/>
            </a:pPr>
            <a:r>
              <a:rPr lang="en-US" sz="3399">
                <a:solidFill>
                  <a:srgbClr val="000000"/>
                </a:solidFill>
                <a:latin typeface="Canva Sans"/>
              </a:rPr>
              <a:t>Öle in dieser Reihenfolge auf den Rücken auftragen.</a:t>
            </a:r>
          </a:p>
          <a:p>
            <a:pPr algn="l">
              <a:lnSpc>
                <a:spcPts val="4759"/>
              </a:lnSpc>
            </a:pPr>
          </a:p>
        </p:txBody>
      </p:sp>
      <p:sp>
        <p:nvSpPr>
          <p:cNvPr name="TextBox 5" id="5"/>
          <p:cNvSpPr txBox="true"/>
          <p:nvPr/>
        </p:nvSpPr>
        <p:spPr>
          <a:xfrm rot="0">
            <a:off x="7607159" y="2639060"/>
            <a:ext cx="5156404" cy="2952756"/>
          </a:xfrm>
          <a:prstGeom prst="rect">
            <a:avLst/>
          </a:prstGeom>
        </p:spPr>
        <p:txBody>
          <a:bodyPr anchor="t" rtlCol="false" tIns="0" lIns="0" bIns="0" rIns="0">
            <a:spAutoFit/>
          </a:bodyPr>
          <a:lstStyle/>
          <a:p>
            <a:pPr algn="l">
              <a:lnSpc>
                <a:spcPts val="4798"/>
              </a:lnSpc>
            </a:pPr>
            <a:r>
              <a:rPr lang="en-US" sz="2998" spc="86">
                <a:solidFill>
                  <a:srgbClr val="000000"/>
                </a:solidFill>
                <a:latin typeface="Canva Sans"/>
              </a:rPr>
              <a:t>Körpersysteme:</a:t>
            </a:r>
          </a:p>
          <a:p>
            <a:pPr algn="l" marL="647481" indent="-323741" lvl="1">
              <a:lnSpc>
                <a:spcPts val="4798"/>
              </a:lnSpc>
              <a:buFont typeface="Arial"/>
              <a:buChar char="•"/>
            </a:pPr>
            <a:r>
              <a:rPr lang="en-US" sz="2998" spc="86" strike="noStrike" u="none">
                <a:solidFill>
                  <a:srgbClr val="000000"/>
                </a:solidFill>
                <a:latin typeface="Canva Sans"/>
              </a:rPr>
              <a:t>Verdauungssystem</a:t>
            </a:r>
          </a:p>
          <a:p>
            <a:pPr algn="l" marL="647481" indent="-323741" lvl="1">
              <a:lnSpc>
                <a:spcPts val="4798"/>
              </a:lnSpc>
              <a:buFont typeface="Arial"/>
              <a:buChar char="•"/>
            </a:pPr>
            <a:r>
              <a:rPr lang="en-US" sz="2998" spc="86" strike="noStrike" u="none">
                <a:solidFill>
                  <a:srgbClr val="000000"/>
                </a:solidFill>
                <a:latin typeface="Canva Sans"/>
              </a:rPr>
              <a:t>Immunsystem</a:t>
            </a:r>
          </a:p>
          <a:p>
            <a:pPr algn="l" marL="647481" indent="-323741" lvl="1">
              <a:lnSpc>
                <a:spcPts val="4798"/>
              </a:lnSpc>
              <a:buFont typeface="Arial"/>
              <a:buChar char="•"/>
            </a:pPr>
            <a:r>
              <a:rPr lang="en-US" sz="2998" spc="86" strike="noStrike" u="none">
                <a:solidFill>
                  <a:srgbClr val="000000"/>
                </a:solidFill>
                <a:latin typeface="Canva Sans"/>
              </a:rPr>
              <a:t>Harnsystem</a:t>
            </a:r>
          </a:p>
          <a:p>
            <a:pPr algn="l" marL="647481" indent="-323741" lvl="1">
              <a:lnSpc>
                <a:spcPts val="4799"/>
              </a:lnSpc>
              <a:buFont typeface="Arial"/>
              <a:buChar char="•"/>
            </a:pPr>
            <a:r>
              <a:rPr lang="en-US" sz="2998" spc="88" strike="noStrike" u="none">
                <a:solidFill>
                  <a:srgbClr val="000000"/>
                </a:solidFill>
                <a:latin typeface="Canva Sans"/>
              </a:rPr>
              <a:t>Herz-Kreislaufsysstem</a:t>
            </a:r>
          </a:p>
        </p:txBody>
      </p:sp>
      <p:sp>
        <p:nvSpPr>
          <p:cNvPr name="TextBox 6" id="6"/>
          <p:cNvSpPr txBox="true"/>
          <p:nvPr/>
        </p:nvSpPr>
        <p:spPr>
          <a:xfrm rot="0">
            <a:off x="13080308" y="2639060"/>
            <a:ext cx="4544387" cy="2952756"/>
          </a:xfrm>
          <a:prstGeom prst="rect">
            <a:avLst/>
          </a:prstGeom>
        </p:spPr>
        <p:txBody>
          <a:bodyPr anchor="t" rtlCol="false" tIns="0" lIns="0" bIns="0" rIns="0">
            <a:spAutoFit/>
          </a:bodyPr>
          <a:lstStyle/>
          <a:p>
            <a:pPr algn="l">
              <a:lnSpc>
                <a:spcPts val="4798"/>
              </a:lnSpc>
            </a:pPr>
            <a:r>
              <a:rPr lang="en-US" sz="2998" spc="86">
                <a:solidFill>
                  <a:srgbClr val="000000"/>
                </a:solidFill>
                <a:latin typeface="Canva Sans"/>
              </a:rPr>
              <a:t>Gesundheitsthemen:</a:t>
            </a:r>
          </a:p>
          <a:p>
            <a:pPr algn="l" marL="647481" indent="-323741" lvl="1">
              <a:lnSpc>
                <a:spcPts val="4798"/>
              </a:lnSpc>
              <a:buFont typeface="Arial"/>
              <a:buChar char="•"/>
            </a:pPr>
            <a:r>
              <a:rPr lang="en-US" sz="2998" spc="86">
                <a:solidFill>
                  <a:srgbClr val="000000"/>
                </a:solidFill>
                <a:latin typeface="Canva Sans"/>
              </a:rPr>
              <a:t>Saisonales</a:t>
            </a:r>
          </a:p>
          <a:p>
            <a:pPr algn="l" marL="647481" indent="-323741" lvl="1">
              <a:lnSpc>
                <a:spcPts val="4798"/>
              </a:lnSpc>
              <a:buFont typeface="Arial"/>
              <a:buChar char="•"/>
            </a:pPr>
            <a:r>
              <a:rPr lang="en-US" sz="2998" spc="86">
                <a:solidFill>
                  <a:srgbClr val="000000"/>
                </a:solidFill>
                <a:latin typeface="Canva Sans"/>
              </a:rPr>
              <a:t>Halsthemen</a:t>
            </a:r>
          </a:p>
          <a:p>
            <a:pPr algn="l" marL="647481" indent="-323741" lvl="1">
              <a:lnSpc>
                <a:spcPts val="4798"/>
              </a:lnSpc>
              <a:buFont typeface="Arial"/>
              <a:buChar char="•"/>
            </a:pPr>
            <a:r>
              <a:rPr lang="en-US" sz="2998" spc="86">
                <a:solidFill>
                  <a:srgbClr val="000000"/>
                </a:solidFill>
                <a:latin typeface="Canva Sans"/>
              </a:rPr>
              <a:t>Verdauungsthemen</a:t>
            </a:r>
          </a:p>
          <a:p>
            <a:pPr algn="l" marL="647481" indent="-323741" lvl="1">
              <a:lnSpc>
                <a:spcPts val="4799"/>
              </a:lnSpc>
              <a:buFont typeface="Arial"/>
              <a:buChar char="•"/>
            </a:pPr>
            <a:r>
              <a:rPr lang="en-US" sz="2998" spc="88">
                <a:solidFill>
                  <a:srgbClr val="000000"/>
                </a:solidFill>
                <a:latin typeface="Canva Sans"/>
              </a:rPr>
              <a:t>...</a:t>
            </a:r>
          </a:p>
        </p:txBody>
      </p:sp>
    </p:spTree>
  </p:cSld>
  <p:clrMapOvr>
    <a:masterClrMapping/>
  </p:clrMapOvr>
</p:sld>
</file>

<file path=ppt/slides/slide3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348740" y="638798"/>
            <a:ext cx="14691876"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Detoxing! Entgiftungserscheinungen</a:t>
            </a:r>
          </a:p>
        </p:txBody>
      </p:sp>
      <p:sp>
        <p:nvSpPr>
          <p:cNvPr name="AutoShape 3" id="3"/>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4" id="4"/>
          <p:cNvSpPr txBox="true"/>
          <p:nvPr/>
        </p:nvSpPr>
        <p:spPr>
          <a:xfrm rot="0">
            <a:off x="1028700" y="2529004"/>
            <a:ext cx="16040616" cy="6169024"/>
          </a:xfrm>
          <a:prstGeom prst="rect">
            <a:avLst/>
          </a:prstGeom>
        </p:spPr>
        <p:txBody>
          <a:bodyPr anchor="t" rtlCol="false" tIns="0" lIns="0" bIns="0" rIns="0">
            <a:spAutoFit/>
          </a:bodyPr>
          <a:lstStyle/>
          <a:p>
            <a:pPr algn="l" marL="755659" indent="-377829" lvl="1">
              <a:lnSpc>
                <a:spcPts val="4900"/>
              </a:lnSpc>
              <a:buFont typeface="Arial"/>
              <a:buChar char="•"/>
            </a:pPr>
            <a:r>
              <a:rPr lang="en-US" sz="3500">
                <a:solidFill>
                  <a:srgbClr val="000000"/>
                </a:solidFill>
                <a:latin typeface="Canva Sans"/>
              </a:rPr>
              <a:t>Nach der Anwendung von SOC können Entgiftungserscheinungen auftreten: Übelkeit, Durchfall, Unwohlsein, emotionale Reaktionen, Rastlosigkeit etc. </a:t>
            </a:r>
          </a:p>
          <a:p>
            <a:pPr algn="l" marL="755659" indent="-377829" lvl="1">
              <a:lnSpc>
                <a:spcPts val="4900"/>
              </a:lnSpc>
              <a:buFont typeface="Arial"/>
              <a:buChar char="•"/>
            </a:pPr>
            <a:r>
              <a:rPr lang="en-US" sz="3500">
                <a:solidFill>
                  <a:srgbClr val="000000"/>
                </a:solidFill>
                <a:latin typeface="Canva Sans"/>
              </a:rPr>
              <a:t>Informiert eure Klienten im Vorfeld darüber! </a:t>
            </a:r>
          </a:p>
          <a:p>
            <a:pPr algn="l" marL="755659" indent="-377829" lvl="1">
              <a:lnSpc>
                <a:spcPts val="4900"/>
              </a:lnSpc>
              <a:buFont typeface="Arial"/>
              <a:buChar char="•"/>
            </a:pPr>
            <a:r>
              <a:rPr lang="en-US" sz="3500">
                <a:solidFill>
                  <a:srgbClr val="000000"/>
                </a:solidFill>
                <a:latin typeface="Canva Sans"/>
              </a:rPr>
              <a:t>Unterstütze den Körper bei der Entgiftung indem du vor und nach der Anwendung ein Glas Wasser mit 1-2 tr Lemon oder Wild Orange trinkst.</a:t>
            </a:r>
          </a:p>
          <a:p>
            <a:pPr algn="l" marL="755659" indent="-377829" lvl="1">
              <a:lnSpc>
                <a:spcPts val="4900"/>
              </a:lnSpc>
              <a:buFont typeface="Arial"/>
              <a:buChar char="•"/>
            </a:pPr>
            <a:r>
              <a:rPr lang="en-US" sz="3500">
                <a:solidFill>
                  <a:srgbClr val="000000"/>
                </a:solidFill>
                <a:latin typeface="Canva Sans"/>
              </a:rPr>
              <a:t>Tägliche Nahrungsmittelergänzung, Terrazyme und Zitronenöle innerlich eingenommen unterstützen den Entgiftungsprozess und spenden dem Körper Energie.</a:t>
            </a:r>
          </a:p>
          <a:p>
            <a:pPr algn="l">
              <a:lnSpc>
                <a:spcPts val="4900"/>
              </a:lnSpc>
            </a:pP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48740" y="638798"/>
            <a:ext cx="15590520"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Auftragen von ätherischen Ölen</a:t>
            </a:r>
          </a:p>
        </p:txBody>
      </p:sp>
      <p:sp>
        <p:nvSpPr>
          <p:cNvPr name="Freeform 3" id="3"/>
          <p:cNvSpPr/>
          <p:nvPr/>
        </p:nvSpPr>
        <p:spPr>
          <a:xfrm flipH="false" flipV="false" rot="0">
            <a:off x="660840" y="2674856"/>
            <a:ext cx="8201930" cy="4937287"/>
          </a:xfrm>
          <a:custGeom>
            <a:avLst/>
            <a:gdLst/>
            <a:ahLst/>
            <a:cxnLst/>
            <a:rect r="r" b="b" t="t" l="l"/>
            <a:pathLst>
              <a:path h="4937287" w="8201930">
                <a:moveTo>
                  <a:pt x="0" y="0"/>
                </a:moveTo>
                <a:lnTo>
                  <a:pt x="8201930" y="0"/>
                </a:lnTo>
                <a:lnTo>
                  <a:pt x="8201930" y="4937288"/>
                </a:lnTo>
                <a:lnTo>
                  <a:pt x="0" y="4937288"/>
                </a:lnTo>
                <a:lnTo>
                  <a:pt x="0" y="0"/>
                </a:lnTo>
                <a:close/>
              </a:path>
            </a:pathLst>
          </a:custGeom>
          <a:blipFill>
            <a:blip r:embed="rId2"/>
            <a:stretch>
              <a:fillRect l="-3508" t="0" r="-3508" b="0"/>
            </a:stretch>
          </a:blipFill>
        </p:spPr>
      </p:sp>
      <p:sp>
        <p:nvSpPr>
          <p:cNvPr name="TextBox 4" id="4"/>
          <p:cNvSpPr txBox="true"/>
          <p:nvPr/>
        </p:nvSpPr>
        <p:spPr>
          <a:xfrm rot="0">
            <a:off x="0" y="9811893"/>
            <a:ext cx="8862770" cy="475107"/>
          </a:xfrm>
          <a:prstGeom prst="rect">
            <a:avLst/>
          </a:prstGeom>
        </p:spPr>
        <p:txBody>
          <a:bodyPr anchor="t" rtlCol="false" tIns="0" lIns="0" bIns="0" rIns="0">
            <a:spAutoFit/>
          </a:bodyPr>
          <a:lstStyle/>
          <a:p>
            <a:pPr algn="l">
              <a:lnSpc>
                <a:spcPts val="1944"/>
              </a:lnSpc>
            </a:pPr>
            <a:r>
              <a:rPr lang="en-US" sz="1800" spc="16">
                <a:solidFill>
                  <a:srgbClr val="000000"/>
                </a:solidFill>
                <a:latin typeface="Canva Sans"/>
              </a:rPr>
              <a:t>Bild-Quelle: www.symphonyofthecells.com/journal</a:t>
            </a:r>
          </a:p>
          <a:p>
            <a:pPr algn="l">
              <a:lnSpc>
                <a:spcPts val="1944"/>
              </a:lnSpc>
            </a:pPr>
          </a:p>
        </p:txBody>
      </p:sp>
      <p:grpSp>
        <p:nvGrpSpPr>
          <p:cNvPr name="Group 5" id="5"/>
          <p:cNvGrpSpPr/>
          <p:nvPr/>
        </p:nvGrpSpPr>
        <p:grpSpPr>
          <a:xfrm rot="0">
            <a:off x="5320748" y="8971849"/>
            <a:ext cx="12867861" cy="1109965"/>
            <a:chOff x="0" y="0"/>
            <a:chExt cx="17157148" cy="1479954"/>
          </a:xfrm>
        </p:grpSpPr>
        <p:sp>
          <p:nvSpPr>
            <p:cNvPr name="TextBox 6" id="6"/>
            <p:cNvSpPr txBox="true"/>
            <p:nvPr/>
          </p:nvSpPr>
          <p:spPr>
            <a:xfrm rot="0">
              <a:off x="0" y="-85725"/>
              <a:ext cx="17157148" cy="978094"/>
            </a:xfrm>
            <a:prstGeom prst="rect">
              <a:avLst/>
            </a:prstGeom>
          </p:spPr>
          <p:txBody>
            <a:bodyPr anchor="t" rtlCol="false" tIns="0" lIns="0" bIns="0" rIns="0">
              <a:spAutoFit/>
            </a:bodyPr>
            <a:lstStyle/>
            <a:p>
              <a:pPr algn="r">
                <a:lnSpc>
                  <a:spcPts val="6160"/>
                </a:lnSpc>
              </a:pPr>
            </a:p>
          </p:txBody>
        </p:sp>
        <p:sp>
          <p:nvSpPr>
            <p:cNvPr name="TextBox 7" id="7"/>
            <p:cNvSpPr txBox="true"/>
            <p:nvPr/>
          </p:nvSpPr>
          <p:spPr>
            <a:xfrm rot="0">
              <a:off x="11966713" y="835219"/>
              <a:ext cx="5190435" cy="644735"/>
            </a:xfrm>
            <a:prstGeom prst="rect">
              <a:avLst/>
            </a:prstGeom>
          </p:spPr>
          <p:txBody>
            <a:bodyPr anchor="t" rtlCol="false" tIns="0" lIns="0" bIns="0" rIns="0">
              <a:spAutoFit/>
            </a:bodyPr>
            <a:lstStyle/>
            <a:p>
              <a:pPr algn="r">
                <a:lnSpc>
                  <a:spcPts val="4060"/>
                </a:lnSpc>
              </a:pPr>
            </a:p>
          </p:txBody>
        </p:sp>
      </p:grpSp>
      <p:sp>
        <p:nvSpPr>
          <p:cNvPr name="AutoShape 8" id="8"/>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9" id="9"/>
          <p:cNvSpPr txBox="true"/>
          <p:nvPr/>
        </p:nvSpPr>
        <p:spPr>
          <a:xfrm rot="0">
            <a:off x="9285891" y="1635487"/>
            <a:ext cx="7703820" cy="4302125"/>
          </a:xfrm>
          <a:prstGeom prst="rect">
            <a:avLst/>
          </a:prstGeom>
        </p:spPr>
        <p:txBody>
          <a:bodyPr anchor="t" rtlCol="false" tIns="0" lIns="0" bIns="0" rIns="0">
            <a:spAutoFit/>
          </a:bodyPr>
          <a:lstStyle/>
          <a:p>
            <a:pPr algn="l">
              <a:lnSpc>
                <a:spcPts val="4899"/>
              </a:lnSpc>
            </a:pPr>
          </a:p>
          <a:p>
            <a:pPr algn="l" marL="755649" indent="-377824" lvl="1">
              <a:lnSpc>
                <a:spcPts val="4899"/>
              </a:lnSpc>
              <a:buFont typeface="Arial"/>
              <a:buChar char="•"/>
            </a:pPr>
            <a:r>
              <a:rPr lang="en-US" sz="3499">
                <a:solidFill>
                  <a:srgbClr val="000000"/>
                </a:solidFill>
                <a:latin typeface="Canva Sans"/>
              </a:rPr>
              <a:t>Lass die Tropfen immer aus der Flasche tropfen. </a:t>
            </a:r>
          </a:p>
          <a:p>
            <a:pPr algn="l" marL="755649" indent="-377824" lvl="1">
              <a:lnSpc>
                <a:spcPts val="4899"/>
              </a:lnSpc>
              <a:buFont typeface="Arial"/>
              <a:buChar char="•"/>
            </a:pPr>
            <a:r>
              <a:rPr lang="en-US" sz="3499">
                <a:solidFill>
                  <a:srgbClr val="000000"/>
                </a:solidFill>
                <a:latin typeface="Canva Sans"/>
              </a:rPr>
              <a:t>Bitte nicht die Flaschenöffnung auf die Haut drücken. </a:t>
            </a:r>
          </a:p>
          <a:p>
            <a:pPr algn="l">
              <a:lnSpc>
                <a:spcPts val="4899"/>
              </a:lnSpc>
            </a:pPr>
          </a:p>
          <a:p>
            <a:pPr algn="l">
              <a:lnSpc>
                <a:spcPts val="4899"/>
              </a:lnSpc>
            </a:pPr>
          </a:p>
        </p:txBody>
      </p:sp>
      <p:sp>
        <p:nvSpPr>
          <p:cNvPr name="TextBox 10" id="10"/>
          <p:cNvSpPr txBox="true"/>
          <p:nvPr/>
        </p:nvSpPr>
        <p:spPr>
          <a:xfrm rot="0">
            <a:off x="9285891" y="4050599"/>
            <a:ext cx="7987602" cy="4921250"/>
          </a:xfrm>
          <a:prstGeom prst="rect">
            <a:avLst/>
          </a:prstGeom>
        </p:spPr>
        <p:txBody>
          <a:bodyPr anchor="t" rtlCol="false" tIns="0" lIns="0" bIns="0" rIns="0">
            <a:spAutoFit/>
          </a:bodyPr>
          <a:lstStyle/>
          <a:p>
            <a:pPr algn="l">
              <a:lnSpc>
                <a:spcPts val="4899"/>
              </a:lnSpc>
            </a:pPr>
          </a:p>
          <a:p>
            <a:pPr algn="l" marL="755649" indent="-377824" lvl="1">
              <a:lnSpc>
                <a:spcPts val="4899"/>
              </a:lnSpc>
              <a:buFont typeface="Arial"/>
              <a:buChar char="•"/>
            </a:pPr>
            <a:r>
              <a:rPr lang="en-US" sz="3499">
                <a:solidFill>
                  <a:srgbClr val="000000"/>
                </a:solidFill>
                <a:latin typeface="Canva Sans"/>
              </a:rPr>
              <a:t>Wenn du mit Roll-on arbeitest: nie auf Stellen auftragen, wo andere Öle bereits angewendet wurden. </a:t>
            </a:r>
          </a:p>
          <a:p>
            <a:pPr algn="l" marL="755649" indent="-377824" lvl="1">
              <a:lnSpc>
                <a:spcPts val="4899"/>
              </a:lnSpc>
              <a:buFont typeface="Arial"/>
              <a:buChar char="•"/>
            </a:pPr>
            <a:r>
              <a:rPr lang="en-US" sz="3499">
                <a:solidFill>
                  <a:srgbClr val="000000"/>
                </a:solidFill>
                <a:latin typeface="Canva Sans"/>
              </a:rPr>
              <a:t>Nutze dafür eine freie Handfläche.</a:t>
            </a:r>
          </a:p>
          <a:p>
            <a:pPr algn="l">
              <a:lnSpc>
                <a:spcPts val="4899"/>
              </a:lnSpc>
            </a:pP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3" id="3"/>
          <p:cNvSpPr/>
          <p:nvPr/>
        </p:nvSpPr>
        <p:spPr>
          <a:xfrm flipH="false" flipV="false" rot="0">
            <a:off x="1028700" y="2905223"/>
            <a:ext cx="7372818" cy="5382438"/>
          </a:xfrm>
          <a:custGeom>
            <a:avLst/>
            <a:gdLst/>
            <a:ahLst/>
            <a:cxnLst/>
            <a:rect r="r" b="b" t="t" l="l"/>
            <a:pathLst>
              <a:path h="5382438" w="7372818">
                <a:moveTo>
                  <a:pt x="0" y="0"/>
                </a:moveTo>
                <a:lnTo>
                  <a:pt x="7372818" y="0"/>
                </a:lnTo>
                <a:lnTo>
                  <a:pt x="7372818" y="5382438"/>
                </a:lnTo>
                <a:lnTo>
                  <a:pt x="0" y="5382438"/>
                </a:lnTo>
                <a:lnTo>
                  <a:pt x="0" y="0"/>
                </a:lnTo>
                <a:close/>
              </a:path>
            </a:pathLst>
          </a:custGeom>
          <a:blipFill>
            <a:blip r:embed="rId2"/>
            <a:stretch>
              <a:fillRect l="0" t="0" r="0" b="0"/>
            </a:stretch>
          </a:blipFill>
        </p:spPr>
      </p:sp>
      <p:sp>
        <p:nvSpPr>
          <p:cNvPr name="TextBox 4" id="4"/>
          <p:cNvSpPr txBox="true"/>
          <p:nvPr/>
        </p:nvSpPr>
        <p:spPr>
          <a:xfrm rot="0">
            <a:off x="1348740" y="638798"/>
            <a:ext cx="15590520"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Selbstanwendung - ja, das geht</a:t>
            </a:r>
          </a:p>
        </p:txBody>
      </p:sp>
      <p:grpSp>
        <p:nvGrpSpPr>
          <p:cNvPr name="Group 5" id="5"/>
          <p:cNvGrpSpPr/>
          <p:nvPr/>
        </p:nvGrpSpPr>
        <p:grpSpPr>
          <a:xfrm rot="0">
            <a:off x="5320748" y="8971849"/>
            <a:ext cx="12867861" cy="1109965"/>
            <a:chOff x="0" y="0"/>
            <a:chExt cx="17157148" cy="1479954"/>
          </a:xfrm>
        </p:grpSpPr>
        <p:sp>
          <p:nvSpPr>
            <p:cNvPr name="TextBox 6" id="6"/>
            <p:cNvSpPr txBox="true"/>
            <p:nvPr/>
          </p:nvSpPr>
          <p:spPr>
            <a:xfrm rot="0">
              <a:off x="0" y="-85725"/>
              <a:ext cx="17157148" cy="978094"/>
            </a:xfrm>
            <a:prstGeom prst="rect">
              <a:avLst/>
            </a:prstGeom>
          </p:spPr>
          <p:txBody>
            <a:bodyPr anchor="t" rtlCol="false" tIns="0" lIns="0" bIns="0" rIns="0">
              <a:spAutoFit/>
            </a:bodyPr>
            <a:lstStyle/>
            <a:p>
              <a:pPr algn="r">
                <a:lnSpc>
                  <a:spcPts val="6160"/>
                </a:lnSpc>
              </a:pPr>
            </a:p>
          </p:txBody>
        </p:sp>
        <p:sp>
          <p:nvSpPr>
            <p:cNvPr name="TextBox 7" id="7"/>
            <p:cNvSpPr txBox="true"/>
            <p:nvPr/>
          </p:nvSpPr>
          <p:spPr>
            <a:xfrm rot="0">
              <a:off x="11966713" y="835219"/>
              <a:ext cx="5190435" cy="644735"/>
            </a:xfrm>
            <a:prstGeom prst="rect">
              <a:avLst/>
            </a:prstGeom>
          </p:spPr>
          <p:txBody>
            <a:bodyPr anchor="t" rtlCol="false" tIns="0" lIns="0" bIns="0" rIns="0">
              <a:spAutoFit/>
            </a:bodyPr>
            <a:lstStyle/>
            <a:p>
              <a:pPr algn="r">
                <a:lnSpc>
                  <a:spcPts val="4060"/>
                </a:lnSpc>
              </a:pPr>
            </a:p>
          </p:txBody>
        </p:sp>
      </p:grpSp>
      <p:sp>
        <p:nvSpPr>
          <p:cNvPr name="TextBox 8" id="8"/>
          <p:cNvSpPr txBox="true"/>
          <p:nvPr/>
        </p:nvSpPr>
        <p:spPr>
          <a:xfrm rot="0">
            <a:off x="9235440" y="3107242"/>
            <a:ext cx="7703820" cy="4921250"/>
          </a:xfrm>
          <a:prstGeom prst="rect">
            <a:avLst/>
          </a:prstGeom>
        </p:spPr>
        <p:txBody>
          <a:bodyPr anchor="t" rtlCol="false" tIns="0" lIns="0" bIns="0" rIns="0">
            <a:spAutoFit/>
          </a:bodyPr>
          <a:lstStyle/>
          <a:p>
            <a:pPr algn="l" marL="755649" indent="-377824" lvl="1">
              <a:lnSpc>
                <a:spcPts val="4899"/>
              </a:lnSpc>
              <a:buFont typeface="Arial"/>
              <a:buChar char="•"/>
            </a:pPr>
            <a:r>
              <a:rPr lang="en-US" sz="3499">
                <a:solidFill>
                  <a:srgbClr val="000000"/>
                </a:solidFill>
                <a:latin typeface="Canva Sans"/>
              </a:rPr>
              <a:t>oberer Nacken, unterer Rücken, Schultern</a:t>
            </a:r>
          </a:p>
          <a:p>
            <a:pPr algn="l" marL="755649" indent="-377824" lvl="1">
              <a:lnSpc>
                <a:spcPts val="4899"/>
              </a:lnSpc>
              <a:buFont typeface="Arial"/>
              <a:buChar char="•"/>
            </a:pPr>
            <a:r>
              <a:rPr lang="en-US" sz="3499">
                <a:solidFill>
                  <a:srgbClr val="000000"/>
                </a:solidFill>
                <a:latin typeface="Canva Sans"/>
              </a:rPr>
              <a:t>Fussohlen abstreichen</a:t>
            </a:r>
          </a:p>
          <a:p>
            <a:pPr algn="l">
              <a:lnSpc>
                <a:spcPts val="4899"/>
              </a:lnSpc>
            </a:pPr>
          </a:p>
          <a:p>
            <a:pPr algn="l">
              <a:lnSpc>
                <a:spcPts val="4899"/>
              </a:lnSpc>
            </a:pPr>
          </a:p>
          <a:p>
            <a:pPr algn="l">
              <a:lnSpc>
                <a:spcPts val="4899"/>
              </a:lnSpc>
            </a:pPr>
            <a:r>
              <a:rPr lang="en-US" sz="3499">
                <a:solidFill>
                  <a:srgbClr val="000000"/>
                </a:solidFill>
                <a:latin typeface="Canva Sans"/>
              </a:rPr>
              <a:t>“Es geht nicht um Perfektion, sondern um die Wirkstoffe in den Körper zu bringen.”</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48740" y="638798"/>
            <a:ext cx="15590520"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Zu Beachten!</a:t>
            </a:r>
          </a:p>
        </p:txBody>
      </p:sp>
      <p:sp>
        <p:nvSpPr>
          <p:cNvPr name="Freeform 3" id="3"/>
          <p:cNvSpPr/>
          <p:nvPr/>
        </p:nvSpPr>
        <p:spPr>
          <a:xfrm flipH="false" flipV="false" rot="0">
            <a:off x="14328480" y="3073329"/>
            <a:ext cx="2711745" cy="3615723"/>
          </a:xfrm>
          <a:custGeom>
            <a:avLst/>
            <a:gdLst/>
            <a:ahLst/>
            <a:cxnLst/>
            <a:rect r="r" b="b" t="t" l="l"/>
            <a:pathLst>
              <a:path h="3615723" w="2711745">
                <a:moveTo>
                  <a:pt x="0" y="0"/>
                </a:moveTo>
                <a:lnTo>
                  <a:pt x="2711745" y="0"/>
                </a:lnTo>
                <a:lnTo>
                  <a:pt x="2711745" y="3615723"/>
                </a:lnTo>
                <a:lnTo>
                  <a:pt x="0" y="3615723"/>
                </a:lnTo>
                <a:lnTo>
                  <a:pt x="0" y="0"/>
                </a:lnTo>
                <a:close/>
              </a:path>
            </a:pathLst>
          </a:custGeom>
          <a:blipFill>
            <a:blip r:embed="rId3"/>
            <a:stretch>
              <a:fillRect l="-16453" t="0" r="-16453" b="0"/>
            </a:stretch>
          </a:blipFill>
        </p:spPr>
      </p:sp>
      <p:sp>
        <p:nvSpPr>
          <p:cNvPr name="AutoShape 4" id="4"/>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TextBox 5" id="5"/>
          <p:cNvSpPr txBox="true"/>
          <p:nvPr/>
        </p:nvSpPr>
        <p:spPr>
          <a:xfrm rot="0">
            <a:off x="875769" y="2531860"/>
            <a:ext cx="12304148" cy="658114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rPr>
              <a:t>Bitte beachte die mögliche Interaktionen mit Medikamenteneinnahme (insbesondere bei innerlicher Anwendung) </a:t>
            </a:r>
          </a:p>
          <a:p>
            <a:pPr algn="l" marL="734059" indent="-367030" lvl="1">
              <a:lnSpc>
                <a:spcPts val="4759"/>
              </a:lnSpc>
              <a:buFont typeface="Arial"/>
              <a:buChar char="•"/>
            </a:pPr>
            <a:r>
              <a:rPr lang="en-US" sz="3399">
                <a:solidFill>
                  <a:srgbClr val="000000"/>
                </a:solidFill>
                <a:latin typeface="Canva Sans"/>
              </a:rPr>
              <a:t>8-Tung bei Bluthochdruck mit Thymian und Rosmarin </a:t>
            </a:r>
          </a:p>
          <a:p>
            <a:pPr algn="l" marL="734059" indent="-367030" lvl="1">
              <a:lnSpc>
                <a:spcPts val="4759"/>
              </a:lnSpc>
              <a:buFont typeface="Arial"/>
              <a:buChar char="•"/>
            </a:pPr>
            <a:r>
              <a:rPr lang="en-US" sz="3399">
                <a:solidFill>
                  <a:srgbClr val="000000"/>
                </a:solidFill>
                <a:latin typeface="Canva Sans"/>
              </a:rPr>
              <a:t>8-Tung bei Blutverdünner Wintergreen (äusserliche Anwendung), Cassia, Zimt, Nelke, Fenchel, Majoram, Oregano, Thymian, Patchouli insbesondere bei innerlicher Einnahme - hemmt Thrombozyten adhasivität und intensiviert die Blutverdünnung. </a:t>
            </a:r>
          </a:p>
          <a:p>
            <a:pPr algn="l" marL="734059" indent="-367030" lvl="1">
              <a:lnSpc>
                <a:spcPts val="4759"/>
              </a:lnSpc>
              <a:buFont typeface="Arial"/>
              <a:buChar char="•"/>
            </a:pPr>
            <a:r>
              <a:rPr lang="en-US" sz="3399">
                <a:solidFill>
                  <a:srgbClr val="000000"/>
                </a:solidFill>
                <a:latin typeface="Canva Sans"/>
              </a:rPr>
              <a:t>Anwendung während Chemo und Bestrahlung</a:t>
            </a:r>
          </a:p>
          <a:p>
            <a:pPr algn="ctr">
              <a:lnSpc>
                <a:spcPts val="4759"/>
              </a:lnSpc>
            </a:pP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48740" y="638798"/>
            <a:ext cx="15590520"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Bei Fragen – weitere Hilfestellungen</a:t>
            </a:r>
          </a:p>
        </p:txBody>
      </p:sp>
      <p:sp>
        <p:nvSpPr>
          <p:cNvPr name="TextBox 3" id="3"/>
          <p:cNvSpPr txBox="true"/>
          <p:nvPr/>
        </p:nvSpPr>
        <p:spPr>
          <a:xfrm rot="0">
            <a:off x="1028700" y="3276600"/>
            <a:ext cx="12606454" cy="3733800"/>
          </a:xfrm>
          <a:prstGeom prst="rect">
            <a:avLst/>
          </a:prstGeom>
        </p:spPr>
        <p:txBody>
          <a:bodyPr anchor="t" rtlCol="false" tIns="0" lIns="0" bIns="0" rIns="0">
            <a:spAutoFit/>
          </a:bodyPr>
          <a:lstStyle/>
          <a:p>
            <a:pPr algn="l" marL="633416" indent="-316708" lvl="1">
              <a:lnSpc>
                <a:spcPts val="4200"/>
              </a:lnSpc>
              <a:buFont typeface="Arial"/>
              <a:buChar char="•"/>
            </a:pPr>
            <a:r>
              <a:rPr lang="en-US" sz="3500" spc="31">
                <a:solidFill>
                  <a:srgbClr val="000000"/>
                </a:solidFill>
                <a:latin typeface="Canva Sans"/>
              </a:rPr>
              <a:t>Persönliche Beraterin / Berater</a:t>
            </a:r>
          </a:p>
          <a:p>
            <a:pPr algn="l" marL="633416" indent="-316708" lvl="1">
              <a:lnSpc>
                <a:spcPts val="4200"/>
              </a:lnSpc>
              <a:buFont typeface="Arial"/>
              <a:buChar char="•"/>
            </a:pPr>
            <a:r>
              <a:rPr lang="en-US" sz="3500" spc="32">
                <a:solidFill>
                  <a:srgbClr val="000000"/>
                </a:solidFill>
                <a:latin typeface="Canva Sans"/>
              </a:rPr>
              <a:t>Schulungen / Online</a:t>
            </a:r>
          </a:p>
          <a:p>
            <a:pPr algn="l" marL="633416" indent="-316708" lvl="1">
              <a:lnSpc>
                <a:spcPts val="4200"/>
              </a:lnSpc>
              <a:buFont typeface="Arial"/>
              <a:buChar char="•"/>
            </a:pPr>
            <a:r>
              <a:rPr lang="en-US" sz="3500" spc="32">
                <a:solidFill>
                  <a:srgbClr val="000000"/>
                </a:solidFill>
                <a:latin typeface="Canva Sans"/>
              </a:rPr>
              <a:t>EO Guide App</a:t>
            </a:r>
          </a:p>
          <a:p>
            <a:pPr algn="l" marL="633416" indent="-316708" lvl="1">
              <a:lnSpc>
                <a:spcPts val="4200"/>
              </a:lnSpc>
              <a:buFont typeface="Arial"/>
              <a:buChar char="•"/>
            </a:pPr>
            <a:r>
              <a:rPr lang="en-US" sz="3500" spc="32">
                <a:solidFill>
                  <a:srgbClr val="000000"/>
                </a:solidFill>
                <a:latin typeface="Canva Sans"/>
              </a:rPr>
              <a:t>Telegram-Experten-Gruppen</a:t>
            </a:r>
          </a:p>
          <a:p>
            <a:pPr algn="l" marL="633416" indent="-316708" lvl="1">
              <a:lnSpc>
                <a:spcPts val="4200"/>
              </a:lnSpc>
              <a:buFont typeface="Arial"/>
              <a:buChar char="•"/>
            </a:pPr>
            <a:r>
              <a:rPr lang="en-US" sz="3500" spc="31">
                <a:solidFill>
                  <a:srgbClr val="000000"/>
                </a:solidFill>
                <a:latin typeface="Canva Sans"/>
              </a:rPr>
              <a:t>Facebook-Gruppe</a:t>
            </a:r>
          </a:p>
          <a:p>
            <a:pPr algn="l" marL="633416" indent="-316708" lvl="1">
              <a:lnSpc>
                <a:spcPts val="4200"/>
              </a:lnSpc>
              <a:buFont typeface="Arial"/>
              <a:buChar char="•"/>
            </a:pPr>
            <a:r>
              <a:rPr lang="en-US" sz="3500" spc="31">
                <a:solidFill>
                  <a:srgbClr val="000000"/>
                </a:solidFill>
                <a:latin typeface="Canva Sans"/>
              </a:rPr>
              <a:t>Instagram</a:t>
            </a:r>
          </a:p>
          <a:p>
            <a:pPr algn="l" marL="633416" indent="-316708" lvl="1">
              <a:lnSpc>
                <a:spcPts val="4200"/>
              </a:lnSpc>
              <a:buFont typeface="Arial"/>
              <a:buChar char="•"/>
            </a:pPr>
            <a:r>
              <a:rPr lang="en-US" sz="3500" spc="32">
                <a:solidFill>
                  <a:srgbClr val="000000"/>
                </a:solidFill>
                <a:latin typeface="Canva Sans"/>
              </a:rPr>
              <a:t>Verschiedene Literatur</a:t>
            </a:r>
          </a:p>
        </p:txBody>
      </p:sp>
      <p:sp>
        <p:nvSpPr>
          <p:cNvPr name="Freeform 4" id="4"/>
          <p:cNvSpPr/>
          <p:nvPr/>
        </p:nvSpPr>
        <p:spPr>
          <a:xfrm flipH="false" flipV="false" rot="0">
            <a:off x="13928430" y="6348087"/>
            <a:ext cx="2633165" cy="3657174"/>
          </a:xfrm>
          <a:custGeom>
            <a:avLst/>
            <a:gdLst/>
            <a:ahLst/>
            <a:cxnLst/>
            <a:rect r="r" b="b" t="t" l="l"/>
            <a:pathLst>
              <a:path h="3657174" w="2633165">
                <a:moveTo>
                  <a:pt x="0" y="0"/>
                </a:moveTo>
                <a:lnTo>
                  <a:pt x="2633165" y="0"/>
                </a:lnTo>
                <a:lnTo>
                  <a:pt x="2633165" y="3657174"/>
                </a:lnTo>
                <a:lnTo>
                  <a:pt x="0" y="3657174"/>
                </a:lnTo>
                <a:lnTo>
                  <a:pt x="0" y="0"/>
                </a:lnTo>
                <a:close/>
              </a:path>
            </a:pathLst>
          </a:custGeom>
          <a:blipFill>
            <a:blip r:embed="rId2"/>
            <a:stretch>
              <a:fillRect l="-20" t="0" r="-20" b="0"/>
            </a:stretch>
          </a:blipFill>
        </p:spPr>
      </p:sp>
      <p:sp>
        <p:nvSpPr>
          <p:cNvPr name="Freeform 5" id="5"/>
          <p:cNvSpPr/>
          <p:nvPr/>
        </p:nvSpPr>
        <p:spPr>
          <a:xfrm flipH="false" flipV="false" rot="0">
            <a:off x="11754678" y="2530201"/>
            <a:ext cx="2323756" cy="3649490"/>
          </a:xfrm>
          <a:custGeom>
            <a:avLst/>
            <a:gdLst/>
            <a:ahLst/>
            <a:cxnLst/>
            <a:rect r="r" b="b" t="t" l="l"/>
            <a:pathLst>
              <a:path h="3649490" w="2323756">
                <a:moveTo>
                  <a:pt x="0" y="0"/>
                </a:moveTo>
                <a:lnTo>
                  <a:pt x="2323756" y="0"/>
                </a:lnTo>
                <a:lnTo>
                  <a:pt x="2323756" y="3649490"/>
                </a:lnTo>
                <a:lnTo>
                  <a:pt x="0" y="3649490"/>
                </a:lnTo>
                <a:lnTo>
                  <a:pt x="0" y="0"/>
                </a:lnTo>
                <a:close/>
              </a:path>
            </a:pathLst>
          </a:custGeom>
          <a:blipFill>
            <a:blip r:embed="rId3"/>
            <a:stretch>
              <a:fillRect l="0" t="0" r="0" b="-58"/>
            </a:stretch>
          </a:blipFill>
        </p:spPr>
      </p:sp>
      <p:sp>
        <p:nvSpPr>
          <p:cNvPr name="TextBox 6" id="6"/>
          <p:cNvSpPr txBox="true"/>
          <p:nvPr/>
        </p:nvSpPr>
        <p:spPr>
          <a:xfrm rot="0">
            <a:off x="5320748" y="8886124"/>
            <a:ext cx="12867861" cy="755002"/>
          </a:xfrm>
          <a:prstGeom prst="rect">
            <a:avLst/>
          </a:prstGeom>
        </p:spPr>
        <p:txBody>
          <a:bodyPr anchor="t" rtlCol="false" tIns="0" lIns="0" bIns="0" rIns="0">
            <a:spAutoFit/>
          </a:bodyPr>
          <a:lstStyle/>
          <a:p>
            <a:pPr algn="r">
              <a:lnSpc>
                <a:spcPts val="6160"/>
              </a:lnSpc>
            </a:pPr>
          </a:p>
        </p:txBody>
      </p:sp>
      <p:sp>
        <p:nvSpPr>
          <p:cNvPr name="AutoShape 7" id="7"/>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8" id="8"/>
          <p:cNvSpPr/>
          <p:nvPr/>
        </p:nvSpPr>
        <p:spPr>
          <a:xfrm flipH="false" flipV="false" rot="0">
            <a:off x="9144000" y="5143500"/>
            <a:ext cx="3175742" cy="4282223"/>
          </a:xfrm>
          <a:custGeom>
            <a:avLst/>
            <a:gdLst/>
            <a:ahLst/>
            <a:cxnLst/>
            <a:rect r="r" b="b" t="t" l="l"/>
            <a:pathLst>
              <a:path h="4282223" w="3175742">
                <a:moveTo>
                  <a:pt x="0" y="0"/>
                </a:moveTo>
                <a:lnTo>
                  <a:pt x="3175742" y="0"/>
                </a:lnTo>
                <a:lnTo>
                  <a:pt x="3175742" y="4282223"/>
                </a:lnTo>
                <a:lnTo>
                  <a:pt x="0" y="4282223"/>
                </a:lnTo>
                <a:lnTo>
                  <a:pt x="0" y="0"/>
                </a:lnTo>
                <a:close/>
              </a:path>
            </a:pathLst>
          </a:custGeom>
          <a:blipFill>
            <a:blip r:embed="rId4"/>
            <a:stretch>
              <a:fillRect l="0" t="0" r="0" b="0"/>
            </a:stretch>
          </a:blipFill>
        </p:spPr>
      </p:sp>
      <p:sp>
        <p:nvSpPr>
          <p:cNvPr name="Freeform 9" id="9"/>
          <p:cNvSpPr/>
          <p:nvPr/>
        </p:nvSpPr>
        <p:spPr>
          <a:xfrm flipH="false" flipV="false" rot="0">
            <a:off x="14540220" y="2634582"/>
            <a:ext cx="2399040" cy="3440729"/>
          </a:xfrm>
          <a:custGeom>
            <a:avLst/>
            <a:gdLst/>
            <a:ahLst/>
            <a:cxnLst/>
            <a:rect r="r" b="b" t="t" l="l"/>
            <a:pathLst>
              <a:path h="3440729" w="2399040">
                <a:moveTo>
                  <a:pt x="0" y="0"/>
                </a:moveTo>
                <a:lnTo>
                  <a:pt x="2399040" y="0"/>
                </a:lnTo>
                <a:lnTo>
                  <a:pt x="2399040" y="3440728"/>
                </a:lnTo>
                <a:lnTo>
                  <a:pt x="0" y="3440728"/>
                </a:lnTo>
                <a:lnTo>
                  <a:pt x="0" y="0"/>
                </a:lnTo>
                <a:close/>
              </a:path>
            </a:pathLst>
          </a:custGeom>
          <a:blipFill>
            <a:blip r:embed="rId5"/>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99765" y="3905323"/>
            <a:ext cx="4014733" cy="5352977"/>
          </a:xfrm>
          <a:custGeom>
            <a:avLst/>
            <a:gdLst/>
            <a:ahLst/>
            <a:cxnLst/>
            <a:rect r="r" b="b" t="t" l="l"/>
            <a:pathLst>
              <a:path h="5352977" w="4014733">
                <a:moveTo>
                  <a:pt x="0" y="0"/>
                </a:moveTo>
                <a:lnTo>
                  <a:pt x="4014732" y="0"/>
                </a:lnTo>
                <a:lnTo>
                  <a:pt x="4014732" y="5352977"/>
                </a:lnTo>
                <a:lnTo>
                  <a:pt x="0" y="5352977"/>
                </a:lnTo>
                <a:lnTo>
                  <a:pt x="0" y="0"/>
                </a:lnTo>
                <a:close/>
              </a:path>
            </a:pathLst>
          </a:custGeom>
          <a:blipFill>
            <a:blip r:embed="rId3"/>
            <a:stretch>
              <a:fillRect l="0" t="0" r="0" b="0"/>
            </a:stretch>
          </a:blipFill>
        </p:spPr>
      </p:sp>
      <p:sp>
        <p:nvSpPr>
          <p:cNvPr name="Freeform 3" id="3"/>
          <p:cNvSpPr/>
          <p:nvPr/>
        </p:nvSpPr>
        <p:spPr>
          <a:xfrm flipH="false" flipV="false" rot="-5400000">
            <a:off x="9118119" y="1029181"/>
            <a:ext cx="7443100" cy="9924133"/>
          </a:xfrm>
          <a:custGeom>
            <a:avLst/>
            <a:gdLst/>
            <a:ahLst/>
            <a:cxnLst/>
            <a:rect r="r" b="b" t="t" l="l"/>
            <a:pathLst>
              <a:path h="9924133" w="7443100">
                <a:moveTo>
                  <a:pt x="0" y="0"/>
                </a:moveTo>
                <a:lnTo>
                  <a:pt x="7443100" y="0"/>
                </a:lnTo>
                <a:lnTo>
                  <a:pt x="7443100" y="9924133"/>
                </a:lnTo>
                <a:lnTo>
                  <a:pt x="0" y="9924133"/>
                </a:lnTo>
                <a:lnTo>
                  <a:pt x="0" y="0"/>
                </a:lnTo>
                <a:close/>
              </a:path>
            </a:pathLst>
          </a:custGeom>
          <a:blipFill>
            <a:blip r:embed="rId4"/>
            <a:stretch>
              <a:fillRect l="0" t="0" r="0" b="0"/>
            </a:stretch>
          </a:blipFill>
        </p:spPr>
      </p:sp>
      <p:sp>
        <p:nvSpPr>
          <p:cNvPr name="Freeform 4" id="4"/>
          <p:cNvSpPr/>
          <p:nvPr/>
        </p:nvSpPr>
        <p:spPr>
          <a:xfrm flipH="false" flipV="false" rot="0">
            <a:off x="4814497" y="1390307"/>
            <a:ext cx="5286354" cy="7048472"/>
          </a:xfrm>
          <a:custGeom>
            <a:avLst/>
            <a:gdLst/>
            <a:ahLst/>
            <a:cxnLst/>
            <a:rect r="r" b="b" t="t" l="l"/>
            <a:pathLst>
              <a:path h="7048472" w="5286354">
                <a:moveTo>
                  <a:pt x="0" y="0"/>
                </a:moveTo>
                <a:lnTo>
                  <a:pt x="5286354" y="0"/>
                </a:lnTo>
                <a:lnTo>
                  <a:pt x="5286354" y="7048472"/>
                </a:lnTo>
                <a:lnTo>
                  <a:pt x="0" y="7048472"/>
                </a:lnTo>
                <a:lnTo>
                  <a:pt x="0" y="0"/>
                </a:lnTo>
                <a:close/>
              </a:path>
            </a:pathLst>
          </a:custGeom>
          <a:blipFill>
            <a:blip r:embed="rId5"/>
            <a:stretch>
              <a:fillRect l="0" t="0" r="0" b="0"/>
            </a:stretch>
          </a:blipFill>
        </p:spPr>
      </p:sp>
      <p:sp>
        <p:nvSpPr>
          <p:cNvPr name="TextBox 5" id="5"/>
          <p:cNvSpPr txBox="true"/>
          <p:nvPr/>
        </p:nvSpPr>
        <p:spPr>
          <a:xfrm rot="0">
            <a:off x="1092994" y="9112723"/>
            <a:ext cx="3100626" cy="396239"/>
          </a:xfrm>
          <a:prstGeom prst="rect">
            <a:avLst/>
          </a:prstGeom>
        </p:spPr>
        <p:txBody>
          <a:bodyPr anchor="t" rtlCol="false" tIns="0" lIns="0" bIns="0" rIns="0">
            <a:spAutoFit/>
          </a:bodyPr>
          <a:lstStyle/>
          <a:p>
            <a:pPr algn="ctr">
              <a:lnSpc>
                <a:spcPts val="3360"/>
              </a:lnSpc>
            </a:pPr>
            <a:r>
              <a:rPr lang="en-US" sz="2400">
                <a:solidFill>
                  <a:srgbClr val="000000"/>
                </a:solidFill>
                <a:latin typeface="Canva Sans"/>
              </a:rPr>
              <a:t>Buch mit Protokollen</a:t>
            </a:r>
          </a:p>
        </p:txBody>
      </p:sp>
      <p:sp>
        <p:nvSpPr>
          <p:cNvPr name="TextBox 6" id="6"/>
          <p:cNvSpPr txBox="true"/>
          <p:nvPr/>
        </p:nvSpPr>
        <p:spPr>
          <a:xfrm rot="0">
            <a:off x="3393127" y="9300048"/>
            <a:ext cx="14408608" cy="396239"/>
          </a:xfrm>
          <a:prstGeom prst="rect">
            <a:avLst/>
          </a:prstGeom>
        </p:spPr>
        <p:txBody>
          <a:bodyPr anchor="t" rtlCol="false" tIns="0" lIns="0" bIns="0" rIns="0">
            <a:spAutoFit/>
          </a:bodyPr>
          <a:lstStyle/>
          <a:p>
            <a:pPr algn="r">
              <a:lnSpc>
                <a:spcPts val="3360"/>
              </a:lnSpc>
            </a:pPr>
            <a:r>
              <a:rPr lang="en-US" sz="2400">
                <a:solidFill>
                  <a:srgbClr val="000000"/>
                </a:solidFill>
                <a:latin typeface="Canva Sans"/>
              </a:rPr>
              <a:t>Diagrammkarte mit Körpersystem, unterstützende Einzelöle, Mischungen und Ergänzungen</a:t>
            </a:r>
          </a:p>
        </p:txBody>
      </p:sp>
      <p:sp>
        <p:nvSpPr>
          <p:cNvPr name="TextBox 7" id="7"/>
          <p:cNvSpPr txBox="true"/>
          <p:nvPr/>
        </p:nvSpPr>
        <p:spPr>
          <a:xfrm rot="0">
            <a:off x="15670993" y="9655647"/>
            <a:ext cx="2130742" cy="431799"/>
          </a:xfrm>
          <a:prstGeom prst="rect">
            <a:avLst/>
          </a:prstGeom>
        </p:spPr>
        <p:txBody>
          <a:bodyPr anchor="t" rtlCol="false" tIns="0" lIns="0" bIns="0" rIns="0">
            <a:spAutoFit/>
          </a:bodyPr>
          <a:lstStyle/>
          <a:p>
            <a:pPr algn="ctr">
              <a:lnSpc>
                <a:spcPts val="3500"/>
              </a:lnSpc>
            </a:pPr>
            <a:r>
              <a:rPr lang="en-US" sz="2500">
                <a:solidFill>
                  <a:srgbClr val="000000"/>
                </a:solidFill>
                <a:latin typeface="Canva Sans"/>
              </a:rPr>
              <a:t>aromazeug.ch</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59" r="0" b="-9259"/>
            </a:stretch>
          </a:blipFill>
        </p:spPr>
      </p:sp>
      <p:grpSp>
        <p:nvGrpSpPr>
          <p:cNvPr name="Group 3" id="3"/>
          <p:cNvGrpSpPr/>
          <p:nvPr/>
        </p:nvGrpSpPr>
        <p:grpSpPr>
          <a:xfrm rot="0">
            <a:off x="1791385" y="2312331"/>
            <a:ext cx="14424377" cy="4641055"/>
            <a:chOff x="0" y="0"/>
            <a:chExt cx="3799013" cy="1222336"/>
          </a:xfrm>
        </p:grpSpPr>
        <p:sp>
          <p:nvSpPr>
            <p:cNvPr name="Freeform 4" id="4"/>
            <p:cNvSpPr/>
            <p:nvPr/>
          </p:nvSpPr>
          <p:spPr>
            <a:xfrm flipH="false" flipV="false" rot="0">
              <a:off x="0" y="0"/>
              <a:ext cx="3799013" cy="1222336"/>
            </a:xfrm>
            <a:custGeom>
              <a:avLst/>
              <a:gdLst/>
              <a:ahLst/>
              <a:cxnLst/>
              <a:rect r="r" b="b" t="t" l="l"/>
              <a:pathLst>
                <a:path h="1222336" w="3799013">
                  <a:moveTo>
                    <a:pt x="0" y="0"/>
                  </a:moveTo>
                  <a:lnTo>
                    <a:pt x="3799013" y="0"/>
                  </a:lnTo>
                  <a:lnTo>
                    <a:pt x="3799013" y="1222336"/>
                  </a:lnTo>
                  <a:lnTo>
                    <a:pt x="0" y="1222336"/>
                  </a:lnTo>
                  <a:close/>
                </a:path>
              </a:pathLst>
            </a:custGeom>
            <a:solidFill>
              <a:srgbClr val="CDD4D0">
                <a:alpha val="52941"/>
              </a:srgbClr>
            </a:solidFill>
          </p:spPr>
        </p:sp>
        <p:sp>
          <p:nvSpPr>
            <p:cNvPr name="TextBox 5" id="5"/>
            <p:cNvSpPr txBox="true"/>
            <p:nvPr/>
          </p:nvSpPr>
          <p:spPr>
            <a:xfrm>
              <a:off x="0" y="-161925"/>
              <a:ext cx="3799013" cy="1384261"/>
            </a:xfrm>
            <a:prstGeom prst="rect">
              <a:avLst/>
            </a:prstGeom>
          </p:spPr>
          <p:txBody>
            <a:bodyPr anchor="ctr" rtlCol="false" tIns="50800" lIns="50800" bIns="50800" rIns="50800"/>
            <a:lstStyle/>
            <a:p>
              <a:pPr algn="ctr">
                <a:lnSpc>
                  <a:spcPts val="3998"/>
                </a:lnSpc>
              </a:pPr>
            </a:p>
          </p:txBody>
        </p:sp>
      </p:grpSp>
      <p:sp>
        <p:nvSpPr>
          <p:cNvPr name="TextBox 6" id="6"/>
          <p:cNvSpPr txBox="true"/>
          <p:nvPr/>
        </p:nvSpPr>
        <p:spPr>
          <a:xfrm rot="0">
            <a:off x="2767652" y="3009102"/>
            <a:ext cx="12304148" cy="3134997"/>
          </a:xfrm>
          <a:prstGeom prst="rect">
            <a:avLst/>
          </a:prstGeom>
        </p:spPr>
        <p:txBody>
          <a:bodyPr anchor="t" rtlCol="false" tIns="0" lIns="0" bIns="0" rIns="0">
            <a:spAutoFit/>
          </a:bodyPr>
          <a:lstStyle/>
          <a:p>
            <a:pPr algn="ctr">
              <a:lnSpc>
                <a:spcPts val="9379"/>
              </a:lnSpc>
            </a:pPr>
            <a:r>
              <a:rPr lang="en-US" sz="6699">
                <a:solidFill>
                  <a:srgbClr val="000000"/>
                </a:solidFill>
                <a:latin typeface="Loubag Bold"/>
              </a:rPr>
              <a:t>Viel Spass und vielen Dank,</a:t>
            </a:r>
          </a:p>
          <a:p>
            <a:pPr algn="ctr">
              <a:lnSpc>
                <a:spcPts val="6299"/>
              </a:lnSpc>
            </a:pPr>
            <a:r>
              <a:rPr lang="en-US" sz="4499">
                <a:solidFill>
                  <a:srgbClr val="000000"/>
                </a:solidFill>
                <a:latin typeface="Loubag Bold"/>
              </a:rPr>
              <a:t> </a:t>
            </a:r>
          </a:p>
          <a:p>
            <a:pPr algn="ctr">
              <a:lnSpc>
                <a:spcPts val="9379"/>
              </a:lnSpc>
            </a:pPr>
            <a:r>
              <a:rPr lang="en-US" sz="6699">
                <a:solidFill>
                  <a:srgbClr val="000000"/>
                </a:solidFill>
                <a:latin typeface="Loubag Bold"/>
              </a:rPr>
              <a:t>dass Du da warst.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12148" r="0" b="-12148"/>
            </a:stretch>
          </a:blipFill>
        </p:spPr>
      </p:sp>
      <p:grpSp>
        <p:nvGrpSpPr>
          <p:cNvPr name="Group 3" id="3"/>
          <p:cNvGrpSpPr/>
          <p:nvPr/>
        </p:nvGrpSpPr>
        <p:grpSpPr>
          <a:xfrm rot="0">
            <a:off x="0" y="4222734"/>
            <a:ext cx="14019423" cy="4493727"/>
            <a:chOff x="0" y="0"/>
            <a:chExt cx="3692358" cy="1183533"/>
          </a:xfrm>
        </p:grpSpPr>
        <p:sp>
          <p:nvSpPr>
            <p:cNvPr name="Freeform 4" id="4"/>
            <p:cNvSpPr/>
            <p:nvPr/>
          </p:nvSpPr>
          <p:spPr>
            <a:xfrm flipH="false" flipV="false" rot="0">
              <a:off x="0" y="0"/>
              <a:ext cx="3692358" cy="1183533"/>
            </a:xfrm>
            <a:custGeom>
              <a:avLst/>
              <a:gdLst/>
              <a:ahLst/>
              <a:cxnLst/>
              <a:rect r="r" b="b" t="t" l="l"/>
              <a:pathLst>
                <a:path h="1183533" w="3692358">
                  <a:moveTo>
                    <a:pt x="0" y="0"/>
                  </a:moveTo>
                  <a:lnTo>
                    <a:pt x="3692358" y="0"/>
                  </a:lnTo>
                  <a:lnTo>
                    <a:pt x="3692358" y="1183533"/>
                  </a:lnTo>
                  <a:lnTo>
                    <a:pt x="0" y="1183533"/>
                  </a:lnTo>
                  <a:close/>
                </a:path>
              </a:pathLst>
            </a:custGeom>
            <a:solidFill>
              <a:srgbClr val="CDD4D0">
                <a:alpha val="52941"/>
              </a:srgbClr>
            </a:solidFill>
          </p:spPr>
        </p:sp>
        <p:sp>
          <p:nvSpPr>
            <p:cNvPr name="TextBox 5" id="5"/>
            <p:cNvSpPr txBox="true"/>
            <p:nvPr/>
          </p:nvSpPr>
          <p:spPr>
            <a:xfrm>
              <a:off x="0" y="-161925"/>
              <a:ext cx="3692358" cy="1345458"/>
            </a:xfrm>
            <a:prstGeom prst="rect">
              <a:avLst/>
            </a:prstGeom>
          </p:spPr>
          <p:txBody>
            <a:bodyPr anchor="ctr" rtlCol="false" tIns="50800" lIns="50800" bIns="50800" rIns="50800"/>
            <a:lstStyle/>
            <a:p>
              <a:pPr algn="ctr">
                <a:lnSpc>
                  <a:spcPts val="3998"/>
                </a:lnSpc>
              </a:pPr>
            </a:p>
          </p:txBody>
        </p:sp>
      </p:grpSp>
      <p:sp>
        <p:nvSpPr>
          <p:cNvPr name="TextBox 6" id="6"/>
          <p:cNvSpPr txBox="true"/>
          <p:nvPr/>
        </p:nvSpPr>
        <p:spPr>
          <a:xfrm rot="0">
            <a:off x="212830" y="4691351"/>
            <a:ext cx="13593764" cy="4810759"/>
          </a:xfrm>
          <a:prstGeom prst="rect">
            <a:avLst/>
          </a:prstGeom>
        </p:spPr>
        <p:txBody>
          <a:bodyPr anchor="t" rtlCol="false" tIns="0" lIns="0" bIns="0" rIns="0">
            <a:spAutoFit/>
          </a:bodyPr>
          <a:lstStyle/>
          <a:p>
            <a:pPr algn="just" marL="0" indent="0" lvl="0">
              <a:lnSpc>
                <a:spcPts val="7899"/>
              </a:lnSpc>
              <a:spcBef>
                <a:spcPct val="0"/>
              </a:spcBef>
            </a:pPr>
            <a:r>
              <a:rPr lang="en-US" sz="7899" strike="noStrike" u="none">
                <a:solidFill>
                  <a:srgbClr val="000000"/>
                </a:solidFill>
                <a:latin typeface="Loubag"/>
              </a:rPr>
              <a:t>Harmonie und</a:t>
            </a:r>
          </a:p>
          <a:p>
            <a:pPr algn="just" marL="0" indent="0" lvl="0">
              <a:lnSpc>
                <a:spcPts val="3000"/>
              </a:lnSpc>
              <a:spcBef>
                <a:spcPct val="0"/>
              </a:spcBef>
            </a:pPr>
          </a:p>
          <a:p>
            <a:pPr algn="just" marL="0" indent="0" lvl="0">
              <a:lnSpc>
                <a:spcPts val="7899"/>
              </a:lnSpc>
              <a:spcBef>
                <a:spcPct val="0"/>
              </a:spcBef>
            </a:pPr>
            <a:r>
              <a:rPr lang="en-US" sz="7899" strike="noStrike" u="none">
                <a:solidFill>
                  <a:srgbClr val="000000"/>
                </a:solidFill>
                <a:latin typeface="Loubag"/>
              </a:rPr>
              <a:t>Gleichgewicht im Körper </a:t>
            </a:r>
          </a:p>
          <a:p>
            <a:pPr algn="just" marL="0" indent="0" lvl="0">
              <a:lnSpc>
                <a:spcPts val="3000"/>
              </a:lnSpc>
              <a:spcBef>
                <a:spcPct val="0"/>
              </a:spcBef>
            </a:pPr>
          </a:p>
          <a:p>
            <a:pPr algn="just" marL="0" indent="0" lvl="0">
              <a:lnSpc>
                <a:spcPts val="7899"/>
              </a:lnSpc>
              <a:spcBef>
                <a:spcPct val="0"/>
              </a:spcBef>
            </a:pPr>
            <a:r>
              <a:rPr lang="en-US" sz="7899" strike="noStrike" u="none">
                <a:solidFill>
                  <a:srgbClr val="000000"/>
                </a:solidFill>
                <a:latin typeface="Loubag"/>
              </a:rPr>
              <a:t>herstellen</a:t>
            </a:r>
          </a:p>
          <a:p>
            <a:pPr algn="just" marL="0" indent="0" lvl="0">
              <a:lnSpc>
                <a:spcPts val="7899"/>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348740" y="638798"/>
            <a:ext cx="9512848"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Hinweis</a:t>
            </a:r>
          </a:p>
        </p:txBody>
      </p:sp>
      <p:sp>
        <p:nvSpPr>
          <p:cNvPr name="TextBox 3" id="3"/>
          <p:cNvSpPr txBox="true"/>
          <p:nvPr/>
        </p:nvSpPr>
        <p:spPr>
          <a:xfrm rot="0">
            <a:off x="1028700" y="2533263"/>
            <a:ext cx="16230600" cy="6915150"/>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Canva Sans"/>
              </a:rPr>
              <a:t>Die in der Broschüre und Schulung gemachten Aussagen sind nicht vorgesehen, um Krankheiten, Leiden oder Verletzungen zu diagnostizieren, zu behandeln oder etwas zu verschreiben. </a:t>
            </a:r>
          </a:p>
          <a:p>
            <a:pPr algn="l" marL="647702" indent="-323851" lvl="1">
              <a:lnSpc>
                <a:spcPts val="4200"/>
              </a:lnSpc>
              <a:buFont typeface="Arial"/>
              <a:buChar char="•"/>
            </a:pPr>
            <a:r>
              <a:rPr lang="en-US" sz="3000">
                <a:solidFill>
                  <a:srgbClr val="000000"/>
                </a:solidFill>
                <a:latin typeface="Canva Sans"/>
              </a:rPr>
              <a:t>Der Autor haftet nicht für Missverständnisse und oder Missbrauch der bereitgestellten Informationen. Der Autor und der Veranstalter übernimmt keinerlei Haftung oder Verantwortung gegenüber Personen oder anderen Lebewesen in Bezug auf Verlust, Schäden oder Verletzungen, die direkt oder indirekt durch die im Buch oder in der Präsentation enthaltenen Informationen verursacht, oder angeblich verursacht wurden. </a:t>
            </a:r>
          </a:p>
          <a:p>
            <a:pPr algn="l" marL="647702" indent="-323851" lvl="1">
              <a:lnSpc>
                <a:spcPts val="4200"/>
              </a:lnSpc>
              <a:buFont typeface="Arial"/>
              <a:buChar char="•"/>
            </a:pPr>
            <a:r>
              <a:rPr lang="en-US" sz="3000">
                <a:solidFill>
                  <a:srgbClr val="000000"/>
                </a:solidFill>
                <a:latin typeface="Canva Sans"/>
              </a:rPr>
              <a:t>Die hier enthaltenen Informationen sind keinesfalls als Ersatz für eine medizinische Beratung gedacht. </a:t>
            </a:r>
          </a:p>
          <a:p>
            <a:pPr algn="l" marL="647702" indent="-323851" lvl="1">
              <a:lnSpc>
                <a:spcPts val="4200"/>
              </a:lnSpc>
              <a:buFont typeface="Arial"/>
              <a:buChar char="•"/>
            </a:pPr>
            <a:r>
              <a:rPr lang="en-US" sz="3000">
                <a:solidFill>
                  <a:srgbClr val="000000"/>
                </a:solidFill>
                <a:latin typeface="Canva Sans"/>
              </a:rPr>
              <a:t>Personen, die an Krankheiten, Unwohlsein oder Verletzungen leiden, sollten sich an einen Arzt wenden.</a:t>
            </a:r>
          </a:p>
        </p:txBody>
      </p:sp>
      <p:sp>
        <p:nvSpPr>
          <p:cNvPr name="AutoShape 4" id="4"/>
          <p:cNvSpPr/>
          <p:nvPr/>
        </p:nvSpPr>
        <p:spPr>
          <a:xfrm>
            <a:off x="-1240132" y="1692637"/>
            <a:ext cx="20177002" cy="0"/>
          </a:xfrm>
          <a:prstGeom prst="line">
            <a:avLst/>
          </a:prstGeom>
          <a:ln cap="rnd" w="19050">
            <a:solidFill>
              <a:srgbClr val="4472C4"/>
            </a:solidFill>
            <a:prstDash val="solid"/>
            <a:headEnd type="none" len="sm" w="sm"/>
            <a:tailEnd type="none" len="sm" w="sm"/>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68518" r="0" b="-68518"/>
            </a:stretch>
          </a:blipFill>
        </p:spPr>
      </p:sp>
      <p:grpSp>
        <p:nvGrpSpPr>
          <p:cNvPr name="Group 3" id="3"/>
          <p:cNvGrpSpPr/>
          <p:nvPr/>
        </p:nvGrpSpPr>
        <p:grpSpPr>
          <a:xfrm rot="0">
            <a:off x="1791385" y="1974023"/>
            <a:ext cx="14705230" cy="6811283"/>
            <a:chOff x="0" y="0"/>
            <a:chExt cx="3872983" cy="1793918"/>
          </a:xfrm>
        </p:grpSpPr>
        <p:sp>
          <p:nvSpPr>
            <p:cNvPr name="Freeform 4" id="4"/>
            <p:cNvSpPr/>
            <p:nvPr/>
          </p:nvSpPr>
          <p:spPr>
            <a:xfrm flipH="false" flipV="false" rot="0">
              <a:off x="0" y="0"/>
              <a:ext cx="3872983" cy="1793918"/>
            </a:xfrm>
            <a:custGeom>
              <a:avLst/>
              <a:gdLst/>
              <a:ahLst/>
              <a:cxnLst/>
              <a:rect r="r" b="b" t="t" l="l"/>
              <a:pathLst>
                <a:path h="1793918" w="3872983">
                  <a:moveTo>
                    <a:pt x="0" y="0"/>
                  </a:moveTo>
                  <a:lnTo>
                    <a:pt x="3872983" y="0"/>
                  </a:lnTo>
                  <a:lnTo>
                    <a:pt x="3872983" y="1793918"/>
                  </a:lnTo>
                  <a:lnTo>
                    <a:pt x="0" y="1793918"/>
                  </a:lnTo>
                  <a:close/>
                </a:path>
              </a:pathLst>
            </a:custGeom>
            <a:solidFill>
              <a:srgbClr val="CDD4D0">
                <a:alpha val="52941"/>
              </a:srgbClr>
            </a:solidFill>
          </p:spPr>
        </p:sp>
        <p:sp>
          <p:nvSpPr>
            <p:cNvPr name="TextBox 5" id="5"/>
            <p:cNvSpPr txBox="true"/>
            <p:nvPr/>
          </p:nvSpPr>
          <p:spPr>
            <a:xfrm>
              <a:off x="0" y="-161925"/>
              <a:ext cx="3872983" cy="1955843"/>
            </a:xfrm>
            <a:prstGeom prst="rect">
              <a:avLst/>
            </a:prstGeom>
          </p:spPr>
          <p:txBody>
            <a:bodyPr anchor="ctr" rtlCol="false" tIns="50800" lIns="50800" bIns="50800" rIns="50800"/>
            <a:lstStyle/>
            <a:p>
              <a:pPr algn="ctr">
                <a:lnSpc>
                  <a:spcPts val="3998"/>
                </a:lnSpc>
              </a:pPr>
            </a:p>
          </p:txBody>
        </p:sp>
      </p:grpSp>
      <p:sp>
        <p:nvSpPr>
          <p:cNvPr name="TextBox 6" id="6"/>
          <p:cNvSpPr txBox="true"/>
          <p:nvPr/>
        </p:nvSpPr>
        <p:spPr>
          <a:xfrm rot="0">
            <a:off x="2855593" y="2214855"/>
            <a:ext cx="12587405" cy="6167693"/>
          </a:xfrm>
          <a:prstGeom prst="rect">
            <a:avLst/>
          </a:prstGeom>
        </p:spPr>
        <p:txBody>
          <a:bodyPr anchor="t" rtlCol="false" tIns="0" lIns="0" bIns="0" rIns="0">
            <a:spAutoFit/>
          </a:bodyPr>
          <a:lstStyle/>
          <a:p>
            <a:pPr algn="ctr" marL="0" indent="0" lvl="0">
              <a:lnSpc>
                <a:spcPts val="7046"/>
              </a:lnSpc>
              <a:spcBef>
                <a:spcPct val="0"/>
              </a:spcBef>
            </a:pPr>
            <a:r>
              <a:rPr lang="en-US" sz="4407" spc="127" strike="noStrike" u="none">
                <a:solidFill>
                  <a:srgbClr val="000000"/>
                </a:solidFill>
                <a:latin typeface="Loubag"/>
              </a:rPr>
              <a:t>„Wenn ein Mensch gesund sein möchte, muss er sich zunächst fragen, </a:t>
            </a:r>
          </a:p>
          <a:p>
            <a:pPr algn="ctr" marL="0" indent="0" lvl="0">
              <a:lnSpc>
                <a:spcPts val="7046"/>
              </a:lnSpc>
              <a:spcBef>
                <a:spcPct val="0"/>
              </a:spcBef>
            </a:pPr>
            <a:r>
              <a:rPr lang="en-US" sz="4407" spc="127" strike="noStrike" u="none">
                <a:solidFill>
                  <a:srgbClr val="000000"/>
                </a:solidFill>
                <a:latin typeface="Loubag"/>
              </a:rPr>
              <a:t>ob er bereit ist, die Gründe für seine Krankheit zu beseitigen. </a:t>
            </a:r>
          </a:p>
          <a:p>
            <a:pPr algn="ctr" marL="0" indent="0" lvl="0">
              <a:lnSpc>
                <a:spcPts val="7050"/>
              </a:lnSpc>
              <a:spcBef>
                <a:spcPct val="0"/>
              </a:spcBef>
            </a:pPr>
            <a:r>
              <a:rPr lang="en-US" sz="4407" spc="131" strike="noStrike" u="none">
                <a:solidFill>
                  <a:srgbClr val="000000"/>
                </a:solidFill>
                <a:latin typeface="Loubag"/>
              </a:rPr>
              <a:t>Nur dann ist es möglich, ihm zu helfen.“</a:t>
            </a:r>
          </a:p>
          <a:p>
            <a:pPr algn="ctr" marL="0" indent="0" lvl="0">
              <a:lnSpc>
                <a:spcPts val="7050"/>
              </a:lnSpc>
              <a:spcBef>
                <a:spcPct val="0"/>
              </a:spcBef>
            </a:pPr>
          </a:p>
          <a:p>
            <a:pPr algn="ctr" marL="0" indent="0" lvl="0">
              <a:lnSpc>
                <a:spcPts val="7050"/>
              </a:lnSpc>
              <a:spcBef>
                <a:spcPct val="0"/>
              </a:spcBef>
            </a:pPr>
            <a:r>
              <a:rPr lang="en-US" sz="4407" spc="131" strike="noStrike" u="none">
                <a:solidFill>
                  <a:srgbClr val="000000"/>
                </a:solidFill>
                <a:latin typeface="Loubag"/>
              </a:rPr>
              <a:t>-Hippokrates-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2635919"/>
            <a:ext cx="12552469" cy="7448550"/>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Canva Sans"/>
              </a:rPr>
              <a:t>Erfinder und Inhaber von Symphony of the Cells </a:t>
            </a:r>
          </a:p>
          <a:p>
            <a:pPr algn="l" marL="647702" indent="-323851" lvl="1">
              <a:lnSpc>
                <a:spcPts val="4200"/>
              </a:lnSpc>
              <a:buFont typeface="Arial"/>
              <a:buChar char="•"/>
            </a:pPr>
            <a:r>
              <a:rPr lang="en-US" sz="3000">
                <a:solidFill>
                  <a:srgbClr val="000000"/>
                </a:solidFill>
                <a:latin typeface="Canva Sans"/>
              </a:rPr>
              <a:t>i</a:t>
            </a:r>
            <a:r>
              <a:rPr lang="en-US" sz="3000">
                <a:solidFill>
                  <a:srgbClr val="000000"/>
                </a:solidFill>
                <a:latin typeface="Canva Sans"/>
              </a:rPr>
              <a:t>nternationaler Trainer für ganzheitliche Gesundheit</a:t>
            </a:r>
          </a:p>
          <a:p>
            <a:pPr algn="l" marL="647702" indent="-323851" lvl="1">
              <a:lnSpc>
                <a:spcPts val="4200"/>
              </a:lnSpc>
              <a:buFont typeface="Arial"/>
              <a:buChar char="•"/>
            </a:pPr>
            <a:r>
              <a:rPr lang="en-US" sz="3000">
                <a:solidFill>
                  <a:srgbClr val="000000"/>
                </a:solidFill>
                <a:latin typeface="Canva Sans"/>
              </a:rPr>
              <a:t>ätherischer Öl Experte mit über 27 Jahren Erfahrung</a:t>
            </a:r>
          </a:p>
          <a:p>
            <a:pPr algn="l" marL="647702" indent="-323851" lvl="1">
              <a:lnSpc>
                <a:spcPts val="4200"/>
              </a:lnSpc>
              <a:buFont typeface="Arial"/>
              <a:buChar char="•"/>
            </a:pPr>
            <a:r>
              <a:rPr lang="en-US" sz="3000">
                <a:solidFill>
                  <a:srgbClr val="000000"/>
                </a:solidFill>
                <a:latin typeface="Canva Sans"/>
              </a:rPr>
              <a:t>Gründer des Life Essential Wellness Center </a:t>
            </a:r>
          </a:p>
          <a:p>
            <a:pPr algn="l" marL="647702" indent="-323851" lvl="1">
              <a:lnSpc>
                <a:spcPts val="4200"/>
              </a:lnSpc>
              <a:buFont typeface="Arial"/>
              <a:buChar char="•"/>
            </a:pPr>
            <a:r>
              <a:rPr lang="en-US" sz="3000">
                <a:solidFill>
                  <a:srgbClr val="000000"/>
                </a:solidFill>
                <a:latin typeface="Canva Sans"/>
              </a:rPr>
              <a:t>Sein Ziel: bessere Balance und grössere Harmonie der verschiedenen Körpersystemen mit gezielter Unterstützung von Nahrungsmittelergänzung und therapeutischen ätherischen Ölen zu erreichen.</a:t>
            </a:r>
          </a:p>
          <a:p>
            <a:pPr algn="l" marL="647702" indent="-323851" lvl="1">
              <a:lnSpc>
                <a:spcPts val="4200"/>
              </a:lnSpc>
              <a:buFont typeface="Arial"/>
              <a:buChar char="•"/>
            </a:pPr>
            <a:r>
              <a:rPr lang="en-US" sz="3000">
                <a:solidFill>
                  <a:srgbClr val="000000"/>
                </a:solidFill>
                <a:latin typeface="Canva Sans"/>
              </a:rPr>
              <a:t>F</a:t>
            </a:r>
            <a:r>
              <a:rPr lang="en-US" sz="3000">
                <a:solidFill>
                  <a:srgbClr val="000000"/>
                </a:solidFill>
                <a:latin typeface="Canva Sans"/>
              </a:rPr>
              <a:t>ehlendes Wohlbefinden und körperliche Disbalance entsteht nach seinem Verständnis aus zu wenig Nährstoffen und Enzymen sowie zu vielen chemischen Belastungsstoffen im Körper.</a:t>
            </a:r>
          </a:p>
          <a:p>
            <a:pPr algn="l" marL="647702" indent="-323851" lvl="1">
              <a:lnSpc>
                <a:spcPts val="4200"/>
              </a:lnSpc>
              <a:buFont typeface="Arial"/>
              <a:buChar char="•"/>
            </a:pPr>
            <a:r>
              <a:rPr lang="en-US" sz="3000">
                <a:solidFill>
                  <a:srgbClr val="000000"/>
                </a:solidFill>
                <a:latin typeface="Canva Sans"/>
              </a:rPr>
              <a:t>Buchautor von diversen Gesundheitsratgebern</a:t>
            </a:r>
          </a:p>
          <a:p>
            <a:pPr algn="l" marL="647702" indent="-323851" lvl="1">
              <a:lnSpc>
                <a:spcPts val="4200"/>
              </a:lnSpc>
              <a:buFont typeface="Arial"/>
              <a:buChar char="•"/>
            </a:pPr>
            <a:r>
              <a:rPr lang="en-US" sz="3000">
                <a:solidFill>
                  <a:srgbClr val="000000"/>
                </a:solidFill>
                <a:latin typeface="Canva Sans"/>
              </a:rPr>
              <a:t>www.symphonyofthecells.com</a:t>
            </a:r>
          </a:p>
          <a:p>
            <a:pPr algn="l">
              <a:lnSpc>
                <a:spcPts val="4200"/>
              </a:lnSpc>
            </a:pPr>
          </a:p>
        </p:txBody>
      </p:sp>
      <p:sp>
        <p:nvSpPr>
          <p:cNvPr name="AutoShape 3" id="3"/>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4" id="4"/>
          <p:cNvSpPr/>
          <p:nvPr/>
        </p:nvSpPr>
        <p:spPr>
          <a:xfrm flipH="false" flipV="false" rot="0">
            <a:off x="13843922" y="2976852"/>
            <a:ext cx="4139515" cy="5703024"/>
          </a:xfrm>
          <a:custGeom>
            <a:avLst/>
            <a:gdLst/>
            <a:ahLst/>
            <a:cxnLst/>
            <a:rect r="r" b="b" t="t" l="l"/>
            <a:pathLst>
              <a:path h="5703024" w="4139515">
                <a:moveTo>
                  <a:pt x="0" y="0"/>
                </a:moveTo>
                <a:lnTo>
                  <a:pt x="4139515" y="0"/>
                </a:lnTo>
                <a:lnTo>
                  <a:pt x="4139515" y="5703023"/>
                </a:lnTo>
                <a:lnTo>
                  <a:pt x="0" y="5703023"/>
                </a:lnTo>
                <a:lnTo>
                  <a:pt x="0" y="0"/>
                </a:lnTo>
                <a:close/>
              </a:path>
            </a:pathLst>
          </a:custGeom>
          <a:blipFill>
            <a:blip r:embed="rId3"/>
            <a:stretch>
              <a:fillRect l="-71797" t="0" r="-35234" b="0"/>
            </a:stretch>
          </a:blipFill>
        </p:spPr>
      </p:sp>
      <p:sp>
        <p:nvSpPr>
          <p:cNvPr name="TextBox 5" id="5"/>
          <p:cNvSpPr txBox="true"/>
          <p:nvPr/>
        </p:nvSpPr>
        <p:spPr>
          <a:xfrm rot="0">
            <a:off x="1348740" y="638798"/>
            <a:ext cx="11806755"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Boyd Truman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48740" y="638798"/>
            <a:ext cx="13533098" cy="769620"/>
          </a:xfrm>
          <a:prstGeom prst="rect">
            <a:avLst/>
          </a:prstGeom>
        </p:spPr>
        <p:txBody>
          <a:bodyPr anchor="t" rtlCol="false" tIns="0" lIns="0" bIns="0" rIns="0">
            <a:spAutoFit/>
          </a:bodyPr>
          <a:lstStyle/>
          <a:p>
            <a:pPr algn="l">
              <a:lnSpc>
                <a:spcPts val="5940"/>
              </a:lnSpc>
            </a:pPr>
            <a:r>
              <a:rPr lang="en-US" sz="5500" spc="-33">
                <a:solidFill>
                  <a:srgbClr val="000000"/>
                </a:solidFill>
                <a:latin typeface="Loubag Bold"/>
              </a:rPr>
              <a:t>Was ist Symphony of the cells?</a:t>
            </a:r>
          </a:p>
        </p:txBody>
      </p:sp>
      <p:sp>
        <p:nvSpPr>
          <p:cNvPr name="TextBox 3" id="3"/>
          <p:cNvSpPr txBox="true"/>
          <p:nvPr/>
        </p:nvSpPr>
        <p:spPr>
          <a:xfrm rot="0">
            <a:off x="959478" y="2916653"/>
            <a:ext cx="15356805" cy="7448550"/>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Canva Sans"/>
              </a:rPr>
              <a:t>Sammlung von 18 Anwendungstechn</a:t>
            </a:r>
            <a:r>
              <a:rPr lang="en-US" sz="3000">
                <a:solidFill>
                  <a:srgbClr val="000000"/>
                </a:solidFill>
                <a:latin typeface="Canva Sans"/>
              </a:rPr>
              <a:t>iken.</a:t>
            </a:r>
          </a:p>
          <a:p>
            <a:pPr algn="l">
              <a:lnSpc>
                <a:spcPts val="4200"/>
              </a:lnSpc>
            </a:pPr>
          </a:p>
          <a:p>
            <a:pPr algn="l" marL="647702" indent="-323851" lvl="1">
              <a:lnSpc>
                <a:spcPts val="4200"/>
              </a:lnSpc>
              <a:buFont typeface="Arial"/>
              <a:buChar char="•"/>
            </a:pPr>
            <a:r>
              <a:rPr lang="en-US" sz="3000">
                <a:solidFill>
                  <a:srgbClr val="000000"/>
                </a:solidFill>
                <a:latin typeface="Canva Sans"/>
              </a:rPr>
              <a:t>Für ätherische Öle mit therapeutischem Qualitätsstandard (CPTG).</a:t>
            </a:r>
          </a:p>
          <a:p>
            <a:pPr algn="l">
              <a:lnSpc>
                <a:spcPts val="4200"/>
              </a:lnSpc>
            </a:pPr>
          </a:p>
          <a:p>
            <a:pPr algn="l" marL="647702" indent="-323851" lvl="1">
              <a:lnSpc>
                <a:spcPts val="4200"/>
              </a:lnSpc>
              <a:buFont typeface="Arial"/>
              <a:buChar char="•"/>
            </a:pPr>
            <a:r>
              <a:rPr lang="en-US" sz="3000">
                <a:solidFill>
                  <a:srgbClr val="000000"/>
                </a:solidFill>
                <a:latin typeface="Canva Sans"/>
              </a:rPr>
              <a:t>Soll körperliche (Körperfunktionen), emotionale (fühlen) und geistige (denken) Harmonie in den Körper bringen.</a:t>
            </a:r>
          </a:p>
          <a:p>
            <a:pPr algn="l">
              <a:lnSpc>
                <a:spcPts val="4200"/>
              </a:lnSpc>
            </a:pPr>
          </a:p>
          <a:p>
            <a:pPr algn="l" marL="647702" indent="-323851" lvl="1">
              <a:lnSpc>
                <a:spcPts val="4200"/>
              </a:lnSpc>
              <a:buFont typeface="Arial"/>
              <a:buChar char="•"/>
            </a:pPr>
            <a:r>
              <a:rPr lang="en-US" sz="3000">
                <a:solidFill>
                  <a:srgbClr val="000000"/>
                </a:solidFill>
                <a:latin typeface="Canva Sans"/>
              </a:rPr>
              <a:t>Jedes Protokoll konzentriert sich auf ein bestimmtes System.</a:t>
            </a:r>
          </a:p>
          <a:p>
            <a:pPr algn="l">
              <a:lnSpc>
                <a:spcPts val="4200"/>
              </a:lnSpc>
            </a:pPr>
          </a:p>
          <a:p>
            <a:pPr algn="l" marL="647702" indent="-323851" lvl="1">
              <a:lnSpc>
                <a:spcPts val="4200"/>
              </a:lnSpc>
              <a:buFont typeface="Arial"/>
              <a:buChar char="•"/>
            </a:pPr>
            <a:r>
              <a:rPr lang="en-US" sz="3000">
                <a:solidFill>
                  <a:srgbClr val="000000"/>
                </a:solidFill>
                <a:latin typeface="Canva Sans"/>
              </a:rPr>
              <a:t>Ermöglicht so eine gezielte Behandlung verschiedener </a:t>
            </a:r>
          </a:p>
          <a:p>
            <a:pPr algn="l">
              <a:lnSpc>
                <a:spcPts val="4200"/>
              </a:lnSpc>
            </a:pPr>
            <a:r>
              <a:rPr lang="en-US" sz="3000">
                <a:solidFill>
                  <a:srgbClr val="000000"/>
                </a:solidFill>
                <a:latin typeface="Canva Sans"/>
              </a:rPr>
              <a:t>       </a:t>
            </a:r>
            <a:r>
              <a:rPr lang="en-US" sz="3000">
                <a:solidFill>
                  <a:srgbClr val="000000"/>
                </a:solidFill>
                <a:latin typeface="Canva Sans"/>
              </a:rPr>
              <a:t>Gesundheitsprobleme und -zustände.</a:t>
            </a:r>
          </a:p>
          <a:p>
            <a:pPr algn="l">
              <a:lnSpc>
                <a:spcPts val="4200"/>
              </a:lnSpc>
            </a:pPr>
          </a:p>
          <a:p>
            <a:pPr algn="l">
              <a:lnSpc>
                <a:spcPts val="4200"/>
              </a:lnSpc>
            </a:pPr>
          </a:p>
          <a:p>
            <a:pPr algn="l">
              <a:lnSpc>
                <a:spcPts val="4200"/>
              </a:lnSpc>
            </a:pPr>
          </a:p>
        </p:txBody>
      </p:sp>
      <p:sp>
        <p:nvSpPr>
          <p:cNvPr name="AutoShape 4" id="4"/>
          <p:cNvSpPr/>
          <p:nvPr/>
        </p:nvSpPr>
        <p:spPr>
          <a:xfrm>
            <a:off x="-1240132" y="1692637"/>
            <a:ext cx="20177002" cy="0"/>
          </a:xfrm>
          <a:prstGeom prst="line">
            <a:avLst/>
          </a:prstGeom>
          <a:ln cap="rnd" w="19050">
            <a:solidFill>
              <a:srgbClr val="4472C4"/>
            </a:solidFill>
            <a:prstDash val="solid"/>
            <a:headEnd type="none" len="sm" w="sm"/>
            <a:tailEnd type="none" len="sm" w="sm"/>
          </a:ln>
        </p:spPr>
      </p:sp>
      <p:sp>
        <p:nvSpPr>
          <p:cNvPr name="Freeform 5" id="5"/>
          <p:cNvSpPr/>
          <p:nvPr/>
        </p:nvSpPr>
        <p:spPr>
          <a:xfrm flipH="false" flipV="false" rot="0">
            <a:off x="13554301" y="6126804"/>
            <a:ext cx="3704999" cy="3704999"/>
          </a:xfrm>
          <a:custGeom>
            <a:avLst/>
            <a:gdLst/>
            <a:ahLst/>
            <a:cxnLst/>
            <a:rect r="r" b="b" t="t" l="l"/>
            <a:pathLst>
              <a:path h="3704999" w="3704999">
                <a:moveTo>
                  <a:pt x="0" y="0"/>
                </a:moveTo>
                <a:lnTo>
                  <a:pt x="3704999" y="0"/>
                </a:lnTo>
                <a:lnTo>
                  <a:pt x="3704999" y="3704999"/>
                </a:lnTo>
                <a:lnTo>
                  <a:pt x="0" y="3704999"/>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DAGHWYt3POI</dc:identifier>
  <dcterms:modified xsi:type="dcterms:W3CDTF">2011-08-01T06:04:30Z</dcterms:modified>
  <cp:revision>1</cp:revision>
  <dc:title>SymphonieDerZellen - martibiz.pptx</dc:title>
</cp:coreProperties>
</file>