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8288000" cy="10287000"/>
  <p:notesSz cx="6858000" cy="9144000"/>
  <p:embeddedFontLst>
    <p:embeddedFont>
      <p:font typeface="Catchy Mager" charset="1" panose="02000506000000020004"/>
      <p:regular r:id="rId42"/>
    </p:embeddedFont>
    <p:embeddedFont>
      <p:font typeface="Open Sans Light" charset="1" panose="020B0306030504020204"/>
      <p:regular r:id="rId43"/>
    </p:embeddedFont>
    <p:embeddedFont>
      <p:font typeface="Open Sans Light Bold" charset="1" panose="020B0806030504020204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6.jpeg" Type="http://schemas.openxmlformats.org/officeDocument/2006/relationships/image"/><Relationship Id="rId4" Target="../media/image17.jpeg" Type="http://schemas.openxmlformats.org/officeDocument/2006/relationships/image"/><Relationship Id="rId5" Target="../media/image18.jpeg" Type="http://schemas.openxmlformats.org/officeDocument/2006/relationships/image"/><Relationship Id="rId6" Target="../media/image19.jpeg" Type="http://schemas.openxmlformats.org/officeDocument/2006/relationships/image"/><Relationship Id="rId7" Target="../media/image20.jpeg" Type="http://schemas.openxmlformats.org/officeDocument/2006/relationships/image"/><Relationship Id="rId8" Target="../media/image2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2.jpeg" Type="http://schemas.openxmlformats.org/officeDocument/2006/relationships/image"/><Relationship Id="rId4" Target="../media/VAEXACsztWw.mp4" Type="http://schemas.openxmlformats.org/officeDocument/2006/relationships/video"/><Relationship Id="rId5" Target="../media/VAEXACsztWw.mp4" Type="http://schemas.microsoft.com/office/2007/relationships/media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31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9.png" Type="http://schemas.openxmlformats.org/officeDocument/2006/relationships/image"/><Relationship Id="rId4" Target="../media/image31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3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38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27.png" Type="http://schemas.openxmlformats.org/officeDocument/2006/relationships/image"/><Relationship Id="rId4" Target="../media/image41.png" Type="http://schemas.openxmlformats.org/officeDocument/2006/relationships/image"/><Relationship Id="rId5" Target="../media/image42.png" Type="http://schemas.openxmlformats.org/officeDocument/2006/relationships/image"/><Relationship Id="rId6" Target="../media/image4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44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47.png" Type="http://schemas.openxmlformats.org/officeDocument/2006/relationships/image"/><Relationship Id="rId4" Target="../media/image48.png" Type="http://schemas.openxmlformats.org/officeDocument/2006/relationships/image"/><Relationship Id="rId5" Target="../media/image49.png" Type="http://schemas.openxmlformats.org/officeDocument/2006/relationships/image"/><Relationship Id="rId6" Target="../media/image50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1.png" Type="http://schemas.openxmlformats.org/officeDocument/2006/relationships/image"/><Relationship Id="rId4" Target="../media/image26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png" Type="http://schemas.openxmlformats.org/officeDocument/2006/relationships/image"/><Relationship Id="rId8" Target="../media/image55.pn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7.png" Type="http://schemas.openxmlformats.org/officeDocument/2006/relationships/image"/><Relationship Id="rId4" Target="../media/image58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9.png" Type="http://schemas.openxmlformats.org/officeDocument/2006/relationships/image"/><Relationship Id="rId4" Target="../media/image60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61.png" Type="http://schemas.openxmlformats.org/officeDocument/2006/relationships/image"/><Relationship Id="rId4" Target="../media/image62.png" Type="http://schemas.openxmlformats.org/officeDocument/2006/relationships/image"/><Relationship Id="rId5" Target="../media/image63.png" Type="http://schemas.openxmlformats.org/officeDocument/2006/relationships/image"/><Relationship Id="rId6" Target="../media/image64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6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65.png" Type="http://schemas.openxmlformats.org/officeDocument/2006/relationships/image"/><Relationship Id="rId4" Target="../media/image66.png" Type="http://schemas.openxmlformats.org/officeDocument/2006/relationships/image"/><Relationship Id="rId5" Target="../media/image63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67.png" Type="http://schemas.openxmlformats.org/officeDocument/2006/relationships/image"/><Relationship Id="rId4" Target="../media/image68.png" Type="http://schemas.openxmlformats.org/officeDocument/2006/relationships/image"/><Relationship Id="rId5" Target="../media/image69.png" Type="http://schemas.openxmlformats.org/officeDocument/2006/relationships/image"/><Relationship Id="rId6" Target="../media/image70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7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72.png" Type="http://schemas.openxmlformats.org/officeDocument/2006/relationships/image"/><Relationship Id="rId4" Target="../media/image7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4.jpe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4835" r="0" b="-294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688640"/>
            <a:ext cx="13880210" cy="2301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99"/>
              </a:lnSpc>
            </a:pPr>
            <a:r>
              <a:rPr lang="en-US" sz="6999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Ätherische Öle</a:t>
            </a:r>
            <a:r>
              <a:rPr lang="en-US" sz="6999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 für ein starkes Gehirn &amp; Nervensystem.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4345533" y="8242409"/>
            <a:ext cx="3739502" cy="1325245"/>
            <a:chOff x="0" y="0"/>
            <a:chExt cx="4986002" cy="176699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955035" y="0"/>
              <a:ext cx="3030968" cy="1766993"/>
            </a:xfrm>
            <a:custGeom>
              <a:avLst/>
              <a:gdLst/>
              <a:ahLst/>
              <a:cxnLst/>
              <a:rect r="r" b="b" t="t" l="l"/>
              <a:pathLst>
                <a:path h="1766993" w="3030968">
                  <a:moveTo>
                    <a:pt x="0" y="0"/>
                  </a:moveTo>
                  <a:lnTo>
                    <a:pt x="3030967" y="0"/>
                  </a:lnTo>
                  <a:lnTo>
                    <a:pt x="3030967" y="1766993"/>
                  </a:lnTo>
                  <a:lnTo>
                    <a:pt x="0" y="17669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695" t="-57849" r="-14960" b="-5769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0" y="572418"/>
              <a:ext cx="1955035" cy="849144"/>
              <a:chOff x="0" y="0"/>
              <a:chExt cx="2783956" cy="1209175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783967" cy="1209167"/>
              </a:xfrm>
              <a:custGeom>
                <a:avLst/>
                <a:gdLst/>
                <a:ahLst/>
                <a:cxnLst/>
                <a:rect r="r" b="b" t="t" l="l"/>
                <a:pathLst>
                  <a:path h="1209167" w="2783967">
                    <a:moveTo>
                      <a:pt x="0" y="0"/>
                    </a:moveTo>
                    <a:lnTo>
                      <a:pt x="2783967" y="0"/>
                    </a:lnTo>
                    <a:lnTo>
                      <a:pt x="2783967" y="1209167"/>
                    </a:lnTo>
                    <a:lnTo>
                      <a:pt x="0" y="120916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0" t="-122677" r="0" b="-122678"/>
                </a:stretch>
              </a:blipFill>
            </p:spPr>
          </p:sp>
        </p:grp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873779" y="1125342"/>
            <a:ext cx="11745462" cy="2174235"/>
            <a:chOff x="0" y="0"/>
            <a:chExt cx="15660616" cy="289898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114300"/>
              <a:ext cx="15660616" cy="11480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122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5057442" y="838829"/>
              <a:ext cx="5545733" cy="20601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68483F"/>
                  </a:solidFill>
                  <a:latin typeface="Catchy Mager"/>
                  <a:ea typeface="Catchy Mager"/>
                  <a:cs typeface="Catchy Mager"/>
                  <a:sym typeface="Catchy Mager"/>
                </a:rPr>
                <a:t>Hinweis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83821" y="3641100"/>
            <a:ext cx="15720358" cy="503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6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Es ist nicht unsere Absicht, noch versuchen wir, eine Diagnose oder </a:t>
            </a:r>
          </a:p>
          <a:p>
            <a:pPr algn="ctr">
              <a:lnSpc>
                <a:spcPts val="4200"/>
              </a:lnSpc>
            </a:pPr>
            <a:r>
              <a:rPr lang="en-US" sz="3000" spc="6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ein Heilungsversprechen für Krankheiten, Verletzungen, Schmerzen oder           irgendwelche anderen körperlichen Zustände abzugeben oder                                       den Arzt oder Heilpraktiker zu ersetzen.</a:t>
            </a:r>
          </a:p>
          <a:p>
            <a:pPr algn="ctr">
              <a:lnSpc>
                <a:spcPts val="2099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 spc="6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Vielmehr möchten wir das Allgemeinwissen und den Wert natürlicher                   Lösungen erweitern, damit jeder sich bei Bedarf mit einfachen,                                                natürliche Mitteln selbst helfen kann.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Der Inhalt dieser Präsentation bewegt sich zwischen Wissenschaft und Erfahrungsmedizin.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81348" y="2299999"/>
            <a:ext cx="9651510" cy="1173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68"/>
              </a:lnSpc>
            </a:pPr>
            <a:r>
              <a:rPr lang="en-US" sz="8655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Inhalt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95156" y="3893862"/>
            <a:ext cx="11086000" cy="4753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239" indent="-323619" lvl="1">
              <a:lnSpc>
                <a:spcPts val="4796"/>
              </a:lnSpc>
              <a:buFont typeface="Arial"/>
              <a:buChar char="•"/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Gehirn, Neurobiologie, Botenstoffe &amp; Co.</a:t>
            </a:r>
          </a:p>
          <a:p>
            <a:pPr algn="l" marL="647239" indent="-323619" lvl="1">
              <a:lnSpc>
                <a:spcPts val="4796"/>
              </a:lnSpc>
              <a:buFont typeface="Arial"/>
              <a:buChar char="•"/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Was ist ein ätherisches Öle und wie wirkt es?</a:t>
            </a:r>
          </a:p>
          <a:p>
            <a:pPr algn="l" marL="647239" indent="-323619" lvl="1">
              <a:lnSpc>
                <a:spcPts val="4796"/>
              </a:lnSpc>
              <a:buFont typeface="Arial"/>
              <a:buChar char="•"/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 Säulen für die Gesundheit von Hirn und Nervensystem.</a:t>
            </a:r>
          </a:p>
          <a:p>
            <a:pPr algn="l" marL="647239" indent="-323619" lvl="1">
              <a:lnSpc>
                <a:spcPts val="4796"/>
              </a:lnSpc>
              <a:buFont typeface="Arial"/>
              <a:buChar char="•"/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Engiftung &amp; Stoffwechselabfälle.</a:t>
            </a:r>
          </a:p>
          <a:p>
            <a:pPr algn="l" marL="647239" indent="-323619" lvl="1">
              <a:lnSpc>
                <a:spcPts val="4796"/>
              </a:lnSpc>
              <a:buFont typeface="Arial"/>
              <a:buChar char="•"/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Entzündungsreaktion &amp; Immunsystem.</a:t>
            </a:r>
          </a:p>
          <a:p>
            <a:pPr algn="l" marL="647239" indent="-323619" lvl="1">
              <a:lnSpc>
                <a:spcPts val="4796"/>
              </a:lnSpc>
              <a:buFont typeface="Arial"/>
              <a:buChar char="•"/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Stressregulation, Regeneration &amp; Schlafhygiene.</a:t>
            </a:r>
          </a:p>
          <a:p>
            <a:pPr algn="l" marL="647239" indent="-323619" lvl="1">
              <a:lnSpc>
                <a:spcPts val="4796"/>
              </a:lnSpc>
              <a:buFont typeface="Arial"/>
              <a:buChar char="•"/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Neuroprotektion durch Nährstoffe.</a:t>
            </a:r>
          </a:p>
          <a:p>
            <a:pPr algn="l" marL="647239" indent="-323619" lvl="1">
              <a:lnSpc>
                <a:spcPts val="4796"/>
              </a:lnSpc>
              <a:buFont typeface="Arial"/>
              <a:buChar char="•"/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Symphonie der Zellen - Massagetechnik.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4" r="0" b="-4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956341"/>
            <a:ext cx="15260576" cy="6026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entrales, hochkomplexes Steuerorgan des Körpers.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erantwortlich für lebenswichtige Funktionen &amp; komplexe kognitive Prozesse wie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Denken &amp; Emotionen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Verarbeitet Sinneseindrücke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 ermöglicht es uns, auf unsere Umwelt zu reagieren und Entscheidungen zu treffen.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86 Milliard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 Neuro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nen (Ne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venzellen)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 ebe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ns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 vielen Gl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az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llen,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ie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das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ewebe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unterstützen.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Großhirn - fü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höhere kognitive F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ktionen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wi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Denken, L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ern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en, Gedäc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tnis und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Sp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ach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Kleinhirn - Koordination von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Bewegung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d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as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Gle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chgewicht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Zwisch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nhirn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-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B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inhaltet den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Tha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mus und Hypot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alamus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di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w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ige Funktionen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der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Regul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tion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vo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Hormonen, Temper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at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ur und Hunger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ü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nehmen.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Hirnstamm - Kontrol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ert grundlegend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Lebensfunktion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 w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Atmung, Herz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chlag und Blutdruck, Schlaf-Wach-Rhythmus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</a:t>
            </a:r>
          </a:p>
          <a:p>
            <a:pPr algn="l">
              <a:lnSpc>
                <a:spcPts val="3996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283093" y="1026350"/>
            <a:ext cx="14370199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Das Wunder Gehirn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17236" y="2057400"/>
            <a:ext cx="6172200" cy="8229600"/>
          </a:xfrm>
          <a:custGeom>
            <a:avLst/>
            <a:gdLst/>
            <a:ahLst/>
            <a:cxnLst/>
            <a:rect r="r" b="b" t="t" l="l"/>
            <a:pathLst>
              <a:path h="8229600" w="61722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10762" y="3031593"/>
            <a:ext cx="11183829" cy="537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40"/>
              </a:lnSpc>
            </a:pPr>
            <a:r>
              <a:rPr lang="en-US" sz="24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GABA (Gamma-Aminobuttersäure) reguliert und fördert innere </a:t>
            </a:r>
            <a:r>
              <a:rPr lang="en-US" sz="2400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Ruhe, Konzentration und emotionalen Balance</a:t>
            </a:r>
            <a:r>
              <a:rPr lang="en-US" sz="24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durch seine Wirkung als hemmender Neurotransmitter (Botenstoff) im zentralen Nervensystem.</a:t>
            </a:r>
          </a:p>
          <a:p>
            <a:pPr algn="l" marL="0" indent="0" lvl="0">
              <a:lnSpc>
                <a:spcPts val="2240"/>
              </a:lnSpc>
            </a:pPr>
          </a:p>
          <a:p>
            <a:pPr algn="l" marL="518160" indent="-259080" lvl="1">
              <a:lnSpc>
                <a:spcPts val="3840"/>
              </a:lnSpc>
              <a:buFont typeface="Arial"/>
              <a:buChar char="•"/>
            </a:pPr>
            <a:r>
              <a:rPr lang="en-US" sz="2400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Emotionale Stabilität</a:t>
            </a:r>
            <a:r>
              <a:rPr lang="en-US" sz="24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Hilft, Angst und Stress zu reduzieren, indem es übermäßige Nervensignale dämpft. Ein gesunder GABA-Spiegel kann die Konzentration und kognitive Funktionen verbessern.</a:t>
            </a:r>
          </a:p>
          <a:p>
            <a:pPr algn="l" marL="518160" indent="-259080" lvl="1">
              <a:lnSpc>
                <a:spcPts val="3840"/>
              </a:lnSpc>
              <a:buFont typeface="Arial"/>
              <a:buChar char="•"/>
            </a:pPr>
            <a:r>
              <a:rPr lang="en-US" sz="2400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Schlaf &amp; Entspannung</a:t>
            </a:r>
            <a:r>
              <a:rPr lang="en-US" sz="24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Fördert die Entspannung, kann Einschlafzeit verkürzen.</a:t>
            </a:r>
          </a:p>
          <a:p>
            <a:pPr algn="l" marL="518160" indent="-259080" lvl="1">
              <a:lnSpc>
                <a:spcPts val="3840"/>
              </a:lnSpc>
              <a:buFont typeface="Arial"/>
              <a:buChar char="•"/>
            </a:pPr>
            <a:r>
              <a:rPr lang="en-US" sz="2400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Verdauung</a:t>
            </a:r>
            <a:r>
              <a:rPr lang="en-US" sz="24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GABA kann die Verdauung beeinflussen, indem es das Gleichgewicht im Darm unterstützt.</a:t>
            </a:r>
          </a:p>
          <a:p>
            <a:pPr algn="l" marL="0" indent="0" lvl="0">
              <a:lnSpc>
                <a:spcPts val="2240"/>
              </a:lnSpc>
            </a:pPr>
          </a:p>
          <a:p>
            <a:pPr algn="l" marL="0" indent="0" lvl="0">
              <a:lnSpc>
                <a:spcPts val="384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410762" y="1343320"/>
            <a:ext cx="15787620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M</a:t>
            </a: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entale Kraft &amp; GABA</a:t>
            </a:r>
          </a:p>
          <a:p>
            <a:pPr algn="l" marL="0" indent="0" lvl="0">
              <a:lnSpc>
                <a:spcPts val="7425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3093" y="2845043"/>
            <a:ext cx="10338719" cy="6026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Neurotransmitter steuern...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Stimmung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Aufmerksamkeit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Entspannung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Schlaf</a:t>
            </a:r>
          </a:p>
          <a:p>
            <a:pPr algn="l">
              <a:lnSpc>
                <a:spcPts val="3996"/>
              </a:lnSpc>
            </a:pPr>
          </a:p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Ätherische Öle können Neurotransmitter wie GABA unterstützen.</a:t>
            </a:r>
          </a:p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ZBsp.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Lavendel, Vetiver und Zedernholz reduzieren Stress und stärken die mentale Klarheit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auf natürliche Weise.</a:t>
            </a:r>
          </a:p>
          <a:p>
            <a:pPr algn="l">
              <a:lnSpc>
                <a:spcPts val="3996"/>
              </a:lnSpc>
            </a:pPr>
          </a:p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Über Duftreize werden Entspannungsprozesse gefördern.</a:t>
            </a:r>
          </a:p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Dies trägt zu einem ausgeglicheren Nervensystem bei.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83093" y="1026350"/>
            <a:ext cx="14370199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Neurotransmitter &amp; innere Blance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000"/>
            </a:blip>
            <a:stretch>
              <a:fillRect l="0" t="-14634" r="0" b="-1463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4999492"/>
            <a:ext cx="4920429" cy="4920429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1823" r="0" b="-11823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2968625"/>
            <a:ext cx="7194000" cy="173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Dieses Öl beeinflusst GABA, und hat so eine beruhigende Wirkung auf das Nervensystem und trägt dadurch dazu bei, Angstzustände zu reduzieren und Entspannung zu fördern.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574603"/>
            <a:ext cx="4720039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Lavendel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40763" y="2496300"/>
            <a:ext cx="16536030" cy="525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60"/>
              </a:lnSpc>
            </a:pPr>
            <a:r>
              <a:rPr lang="en-US" sz="40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Was ist ein ätherisches Öl?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3165326"/>
            <a:ext cx="10414386" cy="6531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atürlicher, aromatischer Bestandteil von Pflanzen, ihr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Abwehrsystem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30-70 x so effektiv wie Kräuter.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Transportieren Schadstoffe ab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ü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v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S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ädl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 äu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sseren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nf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üs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ige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ö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rdern den Prozess na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ein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Verlet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zu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ng.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Unterstütz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 de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Orga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mus dab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i,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ausg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lichen und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armon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Aufgab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zu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füll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Beeinflus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sen Ate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Bewegu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gsapp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at, A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hrsys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em,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io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 Syst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(ganzh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itlich) positiv.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Bringen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Sauerstoff in die Zellen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- beschleunigt Heilungsprozesse.</a:t>
            </a:r>
          </a:p>
          <a:p>
            <a:pPr algn="l">
              <a:lnSpc>
                <a:spcPts val="3996"/>
              </a:lnSpc>
            </a:pPr>
          </a:p>
          <a:p>
            <a:pPr algn="l" marL="0" indent="0" lvl="0">
              <a:lnSpc>
                <a:spcPts val="3996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2203830" y="3022082"/>
            <a:ext cx="6084170" cy="3750579"/>
          </a:xfrm>
          <a:custGeom>
            <a:avLst/>
            <a:gdLst/>
            <a:ahLst/>
            <a:cxnLst/>
            <a:rect r="r" b="b" t="t" l="l"/>
            <a:pathLst>
              <a:path h="3750579" w="6084170">
                <a:moveTo>
                  <a:pt x="0" y="0"/>
                </a:moveTo>
                <a:lnTo>
                  <a:pt x="6084170" y="0"/>
                </a:lnTo>
                <a:lnTo>
                  <a:pt x="6084170" y="3750579"/>
                </a:lnTo>
                <a:lnTo>
                  <a:pt x="0" y="37505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724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524712" y="7077461"/>
            <a:ext cx="3757291" cy="2365544"/>
          </a:xfrm>
          <a:custGeom>
            <a:avLst/>
            <a:gdLst/>
            <a:ahLst/>
            <a:cxnLst/>
            <a:rect r="r" b="b" t="t" l="l"/>
            <a:pathLst>
              <a:path h="2365544" w="3757291">
                <a:moveTo>
                  <a:pt x="0" y="0"/>
                </a:moveTo>
                <a:lnTo>
                  <a:pt x="3757291" y="0"/>
                </a:lnTo>
                <a:lnTo>
                  <a:pt x="3757291" y="2365544"/>
                </a:lnTo>
                <a:lnTo>
                  <a:pt x="0" y="23655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853" t="0" r="0" b="-11462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286338" y="8695349"/>
            <a:ext cx="357151" cy="562951"/>
            <a:chOff x="0" y="0"/>
            <a:chExt cx="94064" cy="1482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4064" cy="148267"/>
            </a:xfrm>
            <a:custGeom>
              <a:avLst/>
              <a:gdLst/>
              <a:ahLst/>
              <a:cxnLst/>
              <a:rect r="r" b="b" t="t" l="l"/>
              <a:pathLst>
                <a:path h="148267" w="94064">
                  <a:moveTo>
                    <a:pt x="0" y="0"/>
                  </a:moveTo>
                  <a:lnTo>
                    <a:pt x="94064" y="0"/>
                  </a:lnTo>
                  <a:lnTo>
                    <a:pt x="94064" y="148267"/>
                  </a:lnTo>
                  <a:lnTo>
                    <a:pt x="0" y="148267"/>
                  </a:lnTo>
                  <a:close/>
                </a:path>
              </a:pathLst>
            </a:custGeom>
            <a:solidFill>
              <a:srgbClr val="CCC2B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94064" cy="1863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96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140763" y="1098401"/>
            <a:ext cx="16536030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Neurobiologie der Düfte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52060" y="1152525"/>
            <a:ext cx="16536030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dõTERRA </a:t>
            </a: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und die Qualität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4268234"/>
            <a:ext cx="10414386" cy="5521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CPTG-zertifizierte Öle aus natürlichen Quellen weltweit.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Pflanz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 werden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im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Ursprun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gs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and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Nachhaltige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Beschaffung.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Vor O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rt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fachg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 destill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rt.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ter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Ö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fwä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nd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v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on unabhäng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 In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tuten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testet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Es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mm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 d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Null-Tol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ra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100%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natü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lich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bela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sen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fälscht.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Ohn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k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ünst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liche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nh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sst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ff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Düft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od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Füllstoff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fizier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fre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von Pes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iziden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 and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Rückständen.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Sich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ür die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gan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Fami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0" indent="0" lvl="0">
              <a:lnSpc>
                <a:spcPts val="3996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1252060" y="2775430"/>
            <a:ext cx="11494164" cy="987979"/>
            <a:chOff x="0" y="0"/>
            <a:chExt cx="15325552" cy="13173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439394" y="19376"/>
              <a:ext cx="2972801" cy="1297929"/>
            </a:xfrm>
            <a:custGeom>
              <a:avLst/>
              <a:gdLst/>
              <a:ahLst/>
              <a:cxnLst/>
              <a:rect r="r" b="b" t="t" l="l"/>
              <a:pathLst>
                <a:path h="1297929" w="2972801">
                  <a:moveTo>
                    <a:pt x="0" y="0"/>
                  </a:moveTo>
                  <a:lnTo>
                    <a:pt x="2972801" y="0"/>
                  </a:lnTo>
                  <a:lnTo>
                    <a:pt x="2972801" y="1297929"/>
                  </a:lnTo>
                  <a:lnTo>
                    <a:pt x="0" y="1297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37" r="0" b="-2537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8785845" y="346827"/>
              <a:ext cx="6539707" cy="5044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6"/>
                </a:lnSpc>
                <a:spcBef>
                  <a:spcPct val="0"/>
                </a:spcBef>
              </a:pPr>
              <a:r>
                <a:rPr lang="en-US" sz="2354">
                  <a:solidFill>
                    <a:srgbClr val="68483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Zertifizierte reine getestete Qualität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0" y="0"/>
              <a:ext cx="5061126" cy="1317305"/>
              <a:chOff x="0" y="0"/>
              <a:chExt cx="999729" cy="260208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999729" cy="260208"/>
              </a:xfrm>
              <a:custGeom>
                <a:avLst/>
                <a:gdLst/>
                <a:ahLst/>
                <a:cxnLst/>
                <a:rect r="r" b="b" t="t" l="l"/>
                <a:pathLst>
                  <a:path h="260208" w="999729">
                    <a:moveTo>
                      <a:pt x="104018" y="0"/>
                    </a:moveTo>
                    <a:lnTo>
                      <a:pt x="895710" y="0"/>
                    </a:lnTo>
                    <a:cubicBezTo>
                      <a:pt x="923298" y="0"/>
                      <a:pt x="949755" y="10959"/>
                      <a:pt x="969262" y="30466"/>
                    </a:cubicBezTo>
                    <a:cubicBezTo>
                      <a:pt x="988770" y="49974"/>
                      <a:pt x="999729" y="76431"/>
                      <a:pt x="999729" y="104018"/>
                    </a:cubicBezTo>
                    <a:lnTo>
                      <a:pt x="999729" y="156190"/>
                    </a:lnTo>
                    <a:cubicBezTo>
                      <a:pt x="999729" y="213638"/>
                      <a:pt x="953158" y="260208"/>
                      <a:pt x="895710" y="260208"/>
                    </a:cubicBezTo>
                    <a:lnTo>
                      <a:pt x="104018" y="260208"/>
                    </a:lnTo>
                    <a:cubicBezTo>
                      <a:pt x="76431" y="260208"/>
                      <a:pt x="49974" y="249249"/>
                      <a:pt x="30466" y="229742"/>
                    </a:cubicBezTo>
                    <a:cubicBezTo>
                      <a:pt x="10959" y="210235"/>
                      <a:pt x="0" y="183777"/>
                      <a:pt x="0" y="156190"/>
                    </a:cubicBezTo>
                    <a:lnTo>
                      <a:pt x="0" y="104018"/>
                    </a:lnTo>
                    <a:cubicBezTo>
                      <a:pt x="0" y="76431"/>
                      <a:pt x="10959" y="49974"/>
                      <a:pt x="30466" y="30466"/>
                    </a:cubicBezTo>
                    <a:cubicBezTo>
                      <a:pt x="49974" y="10959"/>
                      <a:pt x="76431" y="0"/>
                      <a:pt x="104018" y="0"/>
                    </a:cubicBezTo>
                    <a:close/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999729" cy="29830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01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349752" y="199336"/>
              <a:ext cx="4361622" cy="9376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749"/>
                </a:lnSpc>
                <a:spcBef>
                  <a:spcPct val="0"/>
                </a:spcBef>
              </a:pPr>
              <a:r>
                <a:rPr lang="en-US" b="true" sz="2499" spc="594">
                  <a:solidFill>
                    <a:srgbClr val="68483F"/>
                  </a:solidFill>
                  <a:latin typeface="Open Sans Light Bold"/>
                  <a:ea typeface="Open Sans Light Bold"/>
                  <a:cs typeface="Open Sans Light Bold"/>
                  <a:sym typeface="Open Sans Light Bold"/>
                </a:rPr>
                <a:t>Der dõTERRA-Unterschied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1903546" y="4570334"/>
            <a:ext cx="3634325" cy="4924620"/>
          </a:xfrm>
          <a:custGeom>
            <a:avLst/>
            <a:gdLst/>
            <a:ahLst/>
            <a:cxnLst/>
            <a:rect r="r" b="b" t="t" l="l"/>
            <a:pathLst>
              <a:path h="4924620" w="3634325">
                <a:moveTo>
                  <a:pt x="0" y="0"/>
                </a:moveTo>
                <a:lnTo>
                  <a:pt x="3634325" y="0"/>
                </a:lnTo>
                <a:lnTo>
                  <a:pt x="3634325" y="4924620"/>
                </a:lnTo>
                <a:lnTo>
                  <a:pt x="0" y="49246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16" t="-1002" r="-3734" b="-2638"/>
            </a:stretch>
          </a:blipFill>
          <a:ln w="38100" cap="sq">
            <a:solidFill>
              <a:srgbClr val="79A174"/>
            </a:solidFill>
            <a:prstDash val="solid"/>
            <a:miter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24098" y="1092446"/>
            <a:ext cx="17163902" cy="247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5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Warum ist die Reinheit für das Nervensystem so wichtig?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33302" y="4237371"/>
            <a:ext cx="7937882" cy="4387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Kompromisslose Reinheit ist die neurobiologische Grundvoraussetzung.</a:t>
            </a:r>
          </a:p>
          <a:p>
            <a:pPr algn="l">
              <a:lnSpc>
                <a:spcPts val="2396"/>
              </a:lnSpc>
            </a:pP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Um im Gehirn wirksam zu sein, müssen ätherische Öle absolut frei von synthetischen Streckmitteln und Pestiziden sein.</a:t>
            </a:r>
          </a:p>
          <a:p>
            <a:pPr algn="l">
              <a:lnSpc>
                <a:spcPts val="2396"/>
              </a:lnSpc>
            </a:pP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Es darf nicht in seiner Struktur verändert werden.</a:t>
            </a:r>
          </a:p>
          <a:p>
            <a:pPr algn="l">
              <a:lnSpc>
                <a:spcPts val="2396"/>
              </a:lnSpc>
            </a:pP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Toxine blockieren sensible neuronale Rezeptoren.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144000" y="3991226"/>
            <a:ext cx="8675335" cy="4975499"/>
            <a:chOff x="0" y="0"/>
            <a:chExt cx="4767826" cy="273445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767826" cy="2734455"/>
            </a:xfrm>
            <a:custGeom>
              <a:avLst/>
              <a:gdLst/>
              <a:ahLst/>
              <a:cxnLst/>
              <a:rect r="r" b="b" t="t" l="l"/>
              <a:pathLst>
                <a:path h="2734455" w="4767826">
                  <a:moveTo>
                    <a:pt x="0" y="2278712"/>
                  </a:moveTo>
                  <a:lnTo>
                    <a:pt x="0" y="455742"/>
                  </a:lnTo>
                  <a:cubicBezTo>
                    <a:pt x="0" y="204173"/>
                    <a:pt x="213599" y="0"/>
                    <a:pt x="476783" y="0"/>
                  </a:cubicBezTo>
                  <a:lnTo>
                    <a:pt x="4291043" y="0"/>
                  </a:lnTo>
                  <a:cubicBezTo>
                    <a:pt x="4554227" y="0"/>
                    <a:pt x="4767826" y="204173"/>
                    <a:pt x="4767826" y="455742"/>
                  </a:cubicBezTo>
                  <a:lnTo>
                    <a:pt x="4767826" y="2278712"/>
                  </a:lnTo>
                  <a:cubicBezTo>
                    <a:pt x="4767826" y="2530282"/>
                    <a:pt x="4554227" y="2734455"/>
                    <a:pt x="4291043" y="2734455"/>
                  </a:cubicBezTo>
                  <a:lnTo>
                    <a:pt x="476783" y="2734455"/>
                  </a:lnTo>
                  <a:cubicBezTo>
                    <a:pt x="213599" y="2734455"/>
                    <a:pt x="0" y="2530282"/>
                    <a:pt x="0" y="2278712"/>
                  </a:cubicBezTo>
                  <a:close/>
                </a:path>
              </a:pathLst>
            </a:custGeom>
            <a:blipFill>
              <a:blip r:embed="rId3"/>
              <a:stretch>
                <a:fillRect l="-60543" t="-37853" r="-8570" b="-26724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52060" y="1152525"/>
            <a:ext cx="16536030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Warum der natürlichen Weg?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52060" y="2441025"/>
            <a:ext cx="10207692" cy="7540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Arb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eiten mit der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Natur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Hochwirksam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Jedes Öl 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nthält hunderte verschiedene chemische Verbindungen und jede hat eine andere Wirkung auf Gehirn und Stimmung.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Unterstützung unserer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ganzheitlichen Gesundheit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ohne Nebenwirkungen.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Zusammenarbeit mit unserem Körper auf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zellulärer Ebene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Natürlich, sicher, effektiv, sanft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Entwickeln eine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schnelle Reaktion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Einfacher Weg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emotionale Prozesse zu unterstützen.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Erhöhung/Stärkung die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Energie, Kraft und Vitalität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des Körpers.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Wir können durch tägliche Gewohnheiten aktiv unsere </a:t>
            </a:r>
            <a:r>
              <a:rPr lang="en-US" sz="2497" spc="74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Gesundheit langfristig pflegen</a:t>
            </a:r>
            <a:r>
              <a:rPr lang="en-US" sz="2497" spc="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 marL="0" indent="0" lvl="0">
              <a:lnSpc>
                <a:spcPts val="3996"/>
              </a:lnSpc>
            </a:pP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270470" y="3123070"/>
            <a:ext cx="5106148" cy="5106128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-377" r="0" b="-377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36160" y="738690"/>
            <a:ext cx="13578707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D</a:t>
            </a: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ie 3 Anwendungen</a:t>
            </a:r>
          </a:p>
          <a:p>
            <a:pPr algn="l">
              <a:lnSpc>
                <a:spcPts val="7425"/>
              </a:lnSpc>
            </a:pPr>
          </a:p>
        </p:txBody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942784" y="2145619"/>
            <a:ext cx="3532087" cy="3532073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3381" t="-74488" r="-23342" b="-45378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5048025" y="4810520"/>
            <a:ext cx="1963010" cy="1963002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7253107" y="2145619"/>
            <a:ext cx="3740981" cy="3740966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0" t="-8368" r="0" b="-8368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8791045" y="4934536"/>
            <a:ext cx="1995298" cy="1995290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t="-31990" r="-31990" b="0"/>
              </a:stretch>
            </a:blip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236160" y="2145619"/>
            <a:ext cx="3532087" cy="3532073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33704" t="0" r="-33704" b="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3341401" y="4810520"/>
            <a:ext cx="1963010" cy="1963002"/>
            <a:chOff x="0" y="0"/>
            <a:chExt cx="6350000" cy="63499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17327" t="0" r="-17327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4972125" y="7149344"/>
            <a:ext cx="8343749" cy="2406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2"/>
              </a:lnSpc>
            </a:pPr>
            <a:r>
              <a:rPr lang="en-US" sz="3765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  ÄUSSERLICH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direkt auf die Haut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Massage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Bäder/Kompressen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Reflexzonen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525295" y="7149344"/>
            <a:ext cx="6367066" cy="2406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2"/>
              </a:lnSpc>
            </a:pPr>
            <a:r>
              <a:rPr lang="en-US" sz="3765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INNERLICH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unter die Zunge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Leerkapsel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Getränke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Speisen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965557" y="7149344"/>
            <a:ext cx="7935521" cy="2406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2"/>
              </a:lnSpc>
            </a:pPr>
            <a:r>
              <a:rPr lang="en-US" sz="3765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 AROMATISCH   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direktes, tiefes Einatmen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Diffuser für Raumduft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Inhalation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duschen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pic>
        <p:nvPicPr>
          <p:cNvPr name="Picture 3" id="3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27117" t="0" r="12160" b="0"/>
          <a:stretch>
            <a:fillRect/>
          </a:stretch>
        </p:blipFill>
        <p:spPr>
          <a:xfrm flipH="false" flipV="false" rot="0">
            <a:off x="294704" y="2917269"/>
            <a:ext cx="6906953" cy="641940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7604088" y="3475941"/>
            <a:ext cx="10418392" cy="5397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Flüchtige Duftmoleküle kommunizieren direkt mit dem emotionalen Zentrum - dem limbische System.</a:t>
            </a:r>
          </a:p>
          <a:p>
            <a:pPr algn="l">
              <a:lnSpc>
                <a:spcPts val="2396"/>
              </a:lnSpc>
            </a:pP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1-3 Sekunden im Gehirn.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3-10 Sekunden emotionale Reaktion des Gehirns.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30 Sekunden bis 2 Minuten physiologische Veränderung.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2-3 Minuten hormonelle Anpassung.</a:t>
            </a:r>
          </a:p>
          <a:p>
            <a:pPr algn="l">
              <a:lnSpc>
                <a:spcPts val="2396"/>
              </a:lnSpc>
            </a:pPr>
          </a:p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Ätherische Öle wirken so sehr schnell und tief auf unser Wohlbefinden.</a:t>
            </a:r>
          </a:p>
          <a:p>
            <a:pPr algn="l">
              <a:lnSpc>
                <a:spcPts val="2396"/>
              </a:lnSpc>
            </a:pPr>
          </a:p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Das limbische System beeinflusst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Emotionen, Erinnerung, Motivation, Stressreaktionen, Hormonausgleich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152525"/>
            <a:ext cx="15470758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Wie Düfte unser Gehirn beeinflussen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85604" y="3087082"/>
            <a:ext cx="10211522" cy="510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Ätherische Öle wirken auf zellulärer Ebene, indem ihre Moleküle Zellrezeptoren aktivieren und die Zellkommunikation beeinflussen. </a:t>
            </a:r>
          </a:p>
          <a:p>
            <a:pPr algn="l">
              <a:lnSpc>
                <a:spcPts val="2396"/>
              </a:lnSpc>
            </a:pP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egulieren Neurotransmitter wie Serotonin und Dopamin, fördern die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Regeneration von Nervenzellen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unterstützen die synaptische Plastizität für ein gesundes Nervensystem.</a:t>
            </a:r>
          </a:p>
          <a:p>
            <a:pPr algn="l">
              <a:lnSpc>
                <a:spcPts val="2396"/>
              </a:lnSpc>
            </a:pP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irken über den Geruchssinn, indem sie die olfaktorischen Rezeptoren aktivieren, die direkt mit dem limbischen System des Gehirns verbunden sind. Dies kann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emotionale Reaktionen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hervorrufen und das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allgemeine Wohlbefinden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fördern.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158866"/>
            <a:ext cx="12001161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Neurobiologische Erklärung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487039" y="2473316"/>
            <a:ext cx="6608661" cy="6608635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87587" t="-4170" r="0" b="-529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l="0" t="-142575" r="-31551" b="-10822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64847" y="7126903"/>
            <a:ext cx="3481067" cy="2276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</a:pPr>
            <a:r>
              <a:rPr lang="en-US" sz="2000" spc="3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Neuroprotektion: Sie schützen Nervenzellen vor oxidadivem Stress, unterstützen die zelluläre Regeneration und bewahren die Synapsenfunktion.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46557" y="6176025"/>
            <a:ext cx="2654288" cy="151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</a:pPr>
            <a:r>
              <a:rPr lang="en-US" b="true" sz="2000" spc="30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Die Superkraft</a:t>
            </a:r>
            <a:r>
              <a:rPr lang="en-US" sz="2000" spc="3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Sesquiterpene sind extrem klein und lipophil (fettlöslich).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15464" y="2716122"/>
            <a:ext cx="9745503" cy="113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</a:pPr>
            <a:r>
              <a:rPr lang="en-US" sz="2000" spc="30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Schützt das Gehirn vor Toxinen und Erregern - blockiert auch viele Medikamente. Bestimmte chemische Verbindungen in ätherischen Ölen besitzen die Eigenschaft, diese Barriere mühelos zu passieren.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15464" y="1468347"/>
            <a:ext cx="12001161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Blut-Hirn-Schranke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600846" y="4504778"/>
            <a:ext cx="4923664" cy="4923645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65680" t="-38544" r="-82543" b="0"/>
              </a:stretch>
            </a:blipFill>
          </p:spPr>
        </p:sp>
      </p:grpSp>
      <p:sp>
        <p:nvSpPr>
          <p:cNvPr name="AutoShape 9" id="9"/>
          <p:cNvSpPr/>
          <p:nvPr/>
        </p:nvSpPr>
        <p:spPr>
          <a:xfrm>
            <a:off x="3376722" y="6933263"/>
            <a:ext cx="1243416" cy="0"/>
          </a:xfrm>
          <a:prstGeom prst="line">
            <a:avLst/>
          </a:prstGeom>
          <a:ln cap="flat" w="66675">
            <a:solidFill>
              <a:srgbClr val="68483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8252687" y="6799470"/>
            <a:ext cx="1354524" cy="572385"/>
          </a:xfrm>
          <a:prstGeom prst="line">
            <a:avLst/>
          </a:prstGeom>
          <a:ln cap="flat" w="66675">
            <a:solidFill>
              <a:srgbClr val="68483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70624" y="6628923"/>
            <a:ext cx="1112673" cy="2980374"/>
          </a:xfrm>
          <a:custGeom>
            <a:avLst/>
            <a:gdLst/>
            <a:ahLst/>
            <a:cxnLst/>
            <a:rect r="r" b="b" t="t" l="l"/>
            <a:pathLst>
              <a:path h="2980374" w="1112673">
                <a:moveTo>
                  <a:pt x="0" y="0"/>
                </a:moveTo>
                <a:lnTo>
                  <a:pt x="1112673" y="0"/>
                </a:lnTo>
                <a:lnTo>
                  <a:pt x="1112673" y="2980374"/>
                </a:lnTo>
                <a:lnTo>
                  <a:pt x="0" y="29803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61979" y="6628923"/>
            <a:ext cx="1112673" cy="2980374"/>
          </a:xfrm>
          <a:custGeom>
            <a:avLst/>
            <a:gdLst/>
            <a:ahLst/>
            <a:cxnLst/>
            <a:rect r="r" b="b" t="t" l="l"/>
            <a:pathLst>
              <a:path h="2980374" w="1112673">
                <a:moveTo>
                  <a:pt x="0" y="0"/>
                </a:moveTo>
                <a:lnTo>
                  <a:pt x="1112674" y="0"/>
                </a:lnTo>
                <a:lnTo>
                  <a:pt x="1112674" y="2980374"/>
                </a:lnTo>
                <a:lnTo>
                  <a:pt x="0" y="29803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750853" y="6628923"/>
            <a:ext cx="1139165" cy="2980374"/>
          </a:xfrm>
          <a:custGeom>
            <a:avLst/>
            <a:gdLst/>
            <a:ahLst/>
            <a:cxnLst/>
            <a:rect r="r" b="b" t="t" l="l"/>
            <a:pathLst>
              <a:path h="2980374" w="1139165">
                <a:moveTo>
                  <a:pt x="0" y="0"/>
                </a:moveTo>
                <a:lnTo>
                  <a:pt x="1139165" y="0"/>
                </a:lnTo>
                <a:lnTo>
                  <a:pt x="1139165" y="2980374"/>
                </a:lnTo>
                <a:lnTo>
                  <a:pt x="0" y="29803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954931" y="6589411"/>
            <a:ext cx="1127424" cy="3019886"/>
          </a:xfrm>
          <a:custGeom>
            <a:avLst/>
            <a:gdLst/>
            <a:ahLst/>
            <a:cxnLst/>
            <a:rect r="r" b="b" t="t" l="l"/>
            <a:pathLst>
              <a:path h="3019886" w="1127424">
                <a:moveTo>
                  <a:pt x="0" y="0"/>
                </a:moveTo>
                <a:lnTo>
                  <a:pt x="1127424" y="0"/>
                </a:lnTo>
                <a:lnTo>
                  <a:pt x="1127424" y="3019886"/>
                </a:lnTo>
                <a:lnTo>
                  <a:pt x="0" y="30198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8845649" y="6930852"/>
            <a:ext cx="3876185" cy="2580494"/>
          </a:xfrm>
          <a:custGeom>
            <a:avLst/>
            <a:gdLst/>
            <a:ahLst/>
            <a:cxnLst/>
            <a:rect r="r" b="b" t="t" l="l"/>
            <a:pathLst>
              <a:path h="2580494" w="3876185">
                <a:moveTo>
                  <a:pt x="0" y="0"/>
                </a:moveTo>
                <a:lnTo>
                  <a:pt x="3876184" y="0"/>
                </a:lnTo>
                <a:lnTo>
                  <a:pt x="3876184" y="2580494"/>
                </a:lnTo>
                <a:lnTo>
                  <a:pt x="0" y="25804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003317" y="6661577"/>
            <a:ext cx="1100482" cy="2947720"/>
          </a:xfrm>
          <a:custGeom>
            <a:avLst/>
            <a:gdLst/>
            <a:ahLst/>
            <a:cxnLst/>
            <a:rect r="r" b="b" t="t" l="l"/>
            <a:pathLst>
              <a:path h="2947720" w="1100482">
                <a:moveTo>
                  <a:pt x="0" y="0"/>
                </a:moveTo>
                <a:lnTo>
                  <a:pt x="1100482" y="0"/>
                </a:lnTo>
                <a:lnTo>
                  <a:pt x="1100482" y="2947720"/>
                </a:lnTo>
                <a:lnTo>
                  <a:pt x="0" y="29477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5155227" y="7151805"/>
            <a:ext cx="3738144" cy="3958035"/>
          </a:xfrm>
          <a:custGeom>
            <a:avLst/>
            <a:gdLst/>
            <a:ahLst/>
            <a:cxnLst/>
            <a:rect r="r" b="b" t="t" l="l"/>
            <a:pathLst>
              <a:path h="3958035" w="3738144">
                <a:moveTo>
                  <a:pt x="0" y="0"/>
                </a:moveTo>
                <a:lnTo>
                  <a:pt x="3738145" y="0"/>
                </a:lnTo>
                <a:lnTo>
                  <a:pt x="3738145" y="3958035"/>
                </a:lnTo>
                <a:lnTo>
                  <a:pt x="0" y="39580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08473" y="1915297"/>
            <a:ext cx="15950827" cy="1163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79"/>
              </a:lnSpc>
              <a:spcBef>
                <a:spcPct val="0"/>
              </a:spcBef>
            </a:pPr>
            <a:r>
              <a:rPr lang="en-US" sz="6699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Studie</a:t>
            </a:r>
            <a:r>
              <a:rPr lang="en-US" sz="6699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 mit ätherischen Ölen und Gedächtnis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08473" y="3597702"/>
            <a:ext cx="14634772" cy="2492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Forscher der University of California, Irvine, führten eine Studie durch, in der ältere Erwachsene sechs Monate lang jeden Abend verschiedenen ätherischen Ölen ausgesetzt waren, darunter </a:t>
            </a:r>
            <a:r>
              <a:rPr lang="en-US" b="true" sz="2499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Rose, Wild Orange, Eukalyptus, Zitrone, Pfefferminze, Rosmarin und Lavendel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Die Ergebnisse zeigten eine signifikante </a:t>
            </a:r>
            <a:r>
              <a:rPr lang="en-US" b="true" sz="2499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Verbesserung von 226 %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in einem Wortabruftest sowie eine verbesserte Funktion des linken Fasciculus uncinatus, einer Hirnstruktur, die am Lernen und Gedächtnis beteiligt ist.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08473" y="2834522"/>
            <a:ext cx="14634772" cy="2292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Gehirngesundheit ist heute wichtiger denn je: 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Stress, Reizüberflutung, leistungsorientiertes Umfeld.</a:t>
            </a:r>
          </a:p>
          <a:p>
            <a:pPr algn="l">
              <a:lnSpc>
                <a:spcPts val="2400"/>
              </a:lnSpc>
            </a:pPr>
          </a:p>
          <a:p>
            <a:pPr algn="l" marL="0" indent="0" lvl="0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Ergebnisse zeigen, dass ätherisches Öl 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Ängste beruhigen können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insbesond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 F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 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Menschen mit bestehenden hohen Angstzuständen.</a:t>
            </a:r>
          </a:p>
          <a:p>
            <a:pPr algn="l" marL="0" indent="0" lvl="0">
              <a:lnSpc>
                <a:spcPts val="3999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2548555" y="6239621"/>
            <a:ext cx="5783417" cy="3115283"/>
            <a:chOff x="0" y="0"/>
            <a:chExt cx="7711223" cy="41537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860940" y="127197"/>
              <a:ext cx="1503232" cy="4026514"/>
            </a:xfrm>
            <a:custGeom>
              <a:avLst/>
              <a:gdLst/>
              <a:ahLst/>
              <a:cxnLst/>
              <a:rect r="r" b="b" t="t" l="l"/>
              <a:pathLst>
                <a:path h="4026514" w="1503232">
                  <a:moveTo>
                    <a:pt x="0" y="0"/>
                  </a:moveTo>
                  <a:lnTo>
                    <a:pt x="1503232" y="0"/>
                  </a:lnTo>
                  <a:lnTo>
                    <a:pt x="1503232" y="4026514"/>
                  </a:lnTo>
                  <a:lnTo>
                    <a:pt x="0" y="4026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3264090" y="175307"/>
              <a:ext cx="1467310" cy="3930294"/>
            </a:xfrm>
            <a:custGeom>
              <a:avLst/>
              <a:gdLst/>
              <a:ahLst/>
              <a:cxnLst/>
              <a:rect r="r" b="b" t="t" l="l"/>
              <a:pathLst>
                <a:path h="3930294" w="1467310">
                  <a:moveTo>
                    <a:pt x="0" y="0"/>
                  </a:moveTo>
                  <a:lnTo>
                    <a:pt x="1467309" y="0"/>
                  </a:lnTo>
                  <a:lnTo>
                    <a:pt x="1467309" y="3930294"/>
                  </a:lnTo>
                  <a:lnTo>
                    <a:pt x="0" y="3930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491172" y="0"/>
              <a:ext cx="1220051" cy="3978404"/>
            </a:xfrm>
            <a:custGeom>
              <a:avLst/>
              <a:gdLst/>
              <a:ahLst/>
              <a:cxnLst/>
              <a:rect r="r" b="b" t="t" l="l"/>
              <a:pathLst>
                <a:path h="3978404" w="1220051">
                  <a:moveTo>
                    <a:pt x="0" y="0"/>
                  </a:moveTo>
                  <a:lnTo>
                    <a:pt x="1220051" y="0"/>
                  </a:lnTo>
                  <a:lnTo>
                    <a:pt x="1220051" y="3978404"/>
                  </a:lnTo>
                  <a:lnTo>
                    <a:pt x="0" y="3978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265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622336" y="127197"/>
              <a:ext cx="1485271" cy="3978404"/>
            </a:xfrm>
            <a:custGeom>
              <a:avLst/>
              <a:gdLst/>
              <a:ahLst/>
              <a:cxnLst/>
              <a:rect r="r" b="b" t="t" l="l"/>
              <a:pathLst>
                <a:path h="3978404" w="1485271">
                  <a:moveTo>
                    <a:pt x="0" y="0"/>
                  </a:moveTo>
                  <a:lnTo>
                    <a:pt x="1485271" y="0"/>
                  </a:lnTo>
                  <a:lnTo>
                    <a:pt x="1485271" y="3978404"/>
                  </a:lnTo>
                  <a:lnTo>
                    <a:pt x="0" y="3978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95336" cy="4153711"/>
            </a:xfrm>
            <a:custGeom>
              <a:avLst/>
              <a:gdLst/>
              <a:ahLst/>
              <a:cxnLst/>
              <a:rect r="r" b="b" t="t" l="l"/>
              <a:pathLst>
                <a:path h="4153711" w="1495336">
                  <a:moveTo>
                    <a:pt x="0" y="0"/>
                  </a:moveTo>
                  <a:lnTo>
                    <a:pt x="1495336" y="0"/>
                  </a:lnTo>
                  <a:lnTo>
                    <a:pt x="1495336" y="4153711"/>
                  </a:lnTo>
                  <a:lnTo>
                    <a:pt x="0" y="4153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8791000" y="5126872"/>
            <a:ext cx="4521734" cy="4541058"/>
          </a:xfrm>
          <a:custGeom>
            <a:avLst/>
            <a:gdLst/>
            <a:ahLst/>
            <a:cxnLst/>
            <a:rect r="r" b="b" t="t" l="l"/>
            <a:pathLst>
              <a:path h="4541058" w="4521734">
                <a:moveTo>
                  <a:pt x="0" y="0"/>
                </a:moveTo>
                <a:lnTo>
                  <a:pt x="4521734" y="0"/>
                </a:lnTo>
                <a:lnTo>
                  <a:pt x="4521734" y="4541058"/>
                </a:lnTo>
                <a:lnTo>
                  <a:pt x="0" y="45410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08473" y="1390611"/>
            <a:ext cx="15950827" cy="11633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379"/>
              </a:lnSpc>
              <a:spcBef>
                <a:spcPct val="0"/>
              </a:spcBef>
            </a:pPr>
            <a:r>
              <a:rPr lang="en-US" sz="6699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Ängste, Sorgen &amp; Co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71796" y="3898681"/>
            <a:ext cx="15461894" cy="444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8" indent="-269874" lvl="1">
              <a:lnSpc>
                <a:spcPts val="4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Wurzeln &amp; Harze → Bringen tiefe Ruhe und Erdung bei Unruhe und Angstzuständen.</a:t>
            </a:r>
          </a:p>
          <a:p>
            <a:pPr algn="l" marL="539748" indent="-269874" lvl="1">
              <a:lnSpc>
                <a:spcPts val="4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Holz und Rinde → Sorgen für innere Stabilität und stärken die emotionale Widerstandsfähigkeit.</a:t>
            </a:r>
          </a:p>
          <a:p>
            <a:pPr algn="l" marL="539748" indent="-269874" lvl="1">
              <a:lnSpc>
                <a:spcPts val="4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Minzen → Den Geist klären und die mentale Energie anregen.</a:t>
            </a:r>
          </a:p>
          <a:p>
            <a:pPr algn="l" marL="539748" indent="-269874" lvl="1">
              <a:lnSpc>
                <a:spcPts val="4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Blumen → Beruhigen das Herz und harmonisieren die Emotionen.</a:t>
            </a:r>
          </a:p>
          <a:p>
            <a:pPr algn="l" marL="539748" indent="-269874" lvl="1">
              <a:lnSpc>
                <a:spcPts val="4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Schalen (Zitrusfrüchte) → Erfrischen die Stimmung und bringen Leichtigkeit und Freude.</a:t>
            </a:r>
          </a:p>
          <a:p>
            <a:pPr algn="l" marL="539748" indent="-269874" lvl="1">
              <a:lnSpc>
                <a:spcPts val="4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Samen &amp; Gewürze → Wärmen und stärken bei Müdigkeit oder innerer Schwäche.</a:t>
            </a:r>
          </a:p>
          <a:p>
            <a:pPr algn="l" marL="539748" indent="-269874" lvl="1">
              <a:lnSpc>
                <a:spcPts val="4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Früchte und Beeren → Reinigen, schützen und fördern die geistige Klarheit.</a:t>
            </a:r>
          </a:p>
          <a:p>
            <a:pPr algn="l" marL="539748" indent="-269874" lvl="1">
              <a:lnSpc>
                <a:spcPts val="4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Nadeln und Zweige → Erneuern den Geist und geben Kraft für den weiteren Weg.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30792" y="2177796"/>
            <a:ext cx="16559126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Auswirkung auf die Stimmung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239130"/>
            <a:ext cx="16882942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Natürlichen Entgiftung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728482"/>
            <a:ext cx="14970533" cy="630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Zelluläre Reinigungs- und Regenerationsprozesse schützen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vor kognitiver Erschöpfung: “Brain Fog”.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Das Gehirn besitzt ein eigenes Müllabfuhrsystem, das toxische Stoffwechselabfälle abbaut. 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Dieser Prozess erfordert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tiefen Schlaf und aktive Entgiftungsorgane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Leber, Nieren, Darm, Lymphsystem, Haut, Lunge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Unterstützende Faktoren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Ausreichend Wasser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Bewegung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Schlaf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Ausgewogene Ernährung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Ätherische Öle fördern die natürliche Entgiftungsfunktion der Leber und helfen,                                   Toxine effizient auszuleiten.</a:t>
            </a:r>
          </a:p>
          <a:p>
            <a:pPr algn="l" marL="0" indent="0" lvl="0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Zendocrine-Produkte, RevitaZen-Produkte, Lemon, Grapefruit.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618289" y="3782410"/>
            <a:ext cx="5095821" cy="5095801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3307" t="-51494" r="-157402" b="-5181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422602"/>
            <a:ext cx="14970533" cy="5114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Wir leben in einer Welt voller Giftstoffe, Chemikalien, synthetischen Stoffen.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Diese stören und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blockieren die empfindlichen Abläufe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in unserem Körper. Hormone, Botenstoffe, neurologische Funktionen, Stoffwechselvorgänge... alles im ganzen komplexen Zusammenspiel.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Welchen Giftstoffen sind wir ausgesetzt?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Chemikalien, Giftstoffe,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Pestizide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Mikroplastik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im Wasser und Essen, Zucker, Fertigprodukte...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Verschmutzung der Luft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Abgase, Rauchen, Elektrosmog/Strahlen, Chemikalien, Schwermetalle...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Medikamente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Antibiotika, Hormontabletten,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Pflegeprodukte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Haushaltsreiniger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...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Physischer und psychischer Stress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Traumata, Konflikte, Druck, Angst, Schuld, Ohnmacht...</a:t>
            </a:r>
          </a:p>
          <a:p>
            <a:pPr algn="l">
              <a:lnSpc>
                <a:spcPts val="3749"/>
              </a:lnSpc>
            </a:pPr>
          </a:p>
          <a:p>
            <a:pPr algn="l" marL="0" indent="0" lvl="0">
              <a:lnSpc>
                <a:spcPts val="374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545195" y="6056922"/>
            <a:ext cx="6742805" cy="4086563"/>
          </a:xfrm>
          <a:custGeom>
            <a:avLst/>
            <a:gdLst/>
            <a:ahLst/>
            <a:cxnLst/>
            <a:rect r="r" b="b" t="t" l="l"/>
            <a:pathLst>
              <a:path h="4086563" w="6742805">
                <a:moveTo>
                  <a:pt x="0" y="0"/>
                </a:moveTo>
                <a:lnTo>
                  <a:pt x="6742805" y="0"/>
                </a:lnTo>
                <a:lnTo>
                  <a:pt x="6742805" y="4086563"/>
                </a:lnTo>
                <a:lnTo>
                  <a:pt x="0" y="40865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6951" b="-1884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400711" y="6748200"/>
            <a:ext cx="5414061" cy="3538800"/>
          </a:xfrm>
          <a:custGeom>
            <a:avLst/>
            <a:gdLst/>
            <a:ahLst/>
            <a:cxnLst/>
            <a:rect r="r" b="b" t="t" l="l"/>
            <a:pathLst>
              <a:path h="3538800" w="5414061">
                <a:moveTo>
                  <a:pt x="0" y="0"/>
                </a:moveTo>
                <a:lnTo>
                  <a:pt x="5414061" y="0"/>
                </a:lnTo>
                <a:lnTo>
                  <a:pt x="5414061" y="3538800"/>
                </a:lnTo>
                <a:lnTo>
                  <a:pt x="0" y="3538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69249" y="8849879"/>
            <a:ext cx="4911455" cy="1497785"/>
          </a:xfrm>
          <a:custGeom>
            <a:avLst/>
            <a:gdLst/>
            <a:ahLst/>
            <a:cxnLst/>
            <a:rect r="r" b="b" t="t" l="l"/>
            <a:pathLst>
              <a:path h="1497785" w="4911455">
                <a:moveTo>
                  <a:pt x="0" y="0"/>
                </a:moveTo>
                <a:lnTo>
                  <a:pt x="4911455" y="0"/>
                </a:lnTo>
                <a:lnTo>
                  <a:pt x="4911455" y="1497785"/>
                </a:lnTo>
                <a:lnTo>
                  <a:pt x="0" y="1497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4369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239130"/>
            <a:ext cx="16882942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Giftstoffreduzierung im Alltag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28727" y="4609974"/>
            <a:ext cx="1111477" cy="2977170"/>
          </a:xfrm>
          <a:custGeom>
            <a:avLst/>
            <a:gdLst/>
            <a:ahLst/>
            <a:cxnLst/>
            <a:rect r="r" b="b" t="t" l="l"/>
            <a:pathLst>
              <a:path h="2977170" w="1111477">
                <a:moveTo>
                  <a:pt x="0" y="0"/>
                </a:moveTo>
                <a:lnTo>
                  <a:pt x="1111477" y="0"/>
                </a:lnTo>
                <a:lnTo>
                  <a:pt x="1111477" y="2977170"/>
                </a:lnTo>
                <a:lnTo>
                  <a:pt x="0" y="29771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919624" y="4311185"/>
            <a:ext cx="3133359" cy="3200502"/>
          </a:xfrm>
          <a:custGeom>
            <a:avLst/>
            <a:gdLst/>
            <a:ahLst/>
            <a:cxnLst/>
            <a:rect r="r" b="b" t="t" l="l"/>
            <a:pathLst>
              <a:path h="3200502" w="3133359">
                <a:moveTo>
                  <a:pt x="0" y="0"/>
                </a:moveTo>
                <a:lnTo>
                  <a:pt x="3133359" y="0"/>
                </a:lnTo>
                <a:lnTo>
                  <a:pt x="3133359" y="3200502"/>
                </a:lnTo>
                <a:lnTo>
                  <a:pt x="0" y="32005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39807" y="3811590"/>
            <a:ext cx="2826350" cy="4084494"/>
          </a:xfrm>
          <a:custGeom>
            <a:avLst/>
            <a:gdLst/>
            <a:ahLst/>
            <a:cxnLst/>
            <a:rect r="r" b="b" t="t" l="l"/>
            <a:pathLst>
              <a:path h="4084494" w="2826350">
                <a:moveTo>
                  <a:pt x="0" y="0"/>
                </a:moveTo>
                <a:lnTo>
                  <a:pt x="2826351" y="0"/>
                </a:lnTo>
                <a:lnTo>
                  <a:pt x="2826351" y="4084493"/>
                </a:lnTo>
                <a:lnTo>
                  <a:pt x="0" y="40844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03719" y="3811590"/>
            <a:ext cx="3856805" cy="3880530"/>
          </a:xfrm>
          <a:custGeom>
            <a:avLst/>
            <a:gdLst/>
            <a:ahLst/>
            <a:cxnLst/>
            <a:rect r="r" b="b" t="t" l="l"/>
            <a:pathLst>
              <a:path h="3880530" w="3856805">
                <a:moveTo>
                  <a:pt x="0" y="0"/>
                </a:moveTo>
                <a:lnTo>
                  <a:pt x="3856805" y="0"/>
                </a:lnTo>
                <a:lnTo>
                  <a:pt x="3856805" y="3880530"/>
                </a:lnTo>
                <a:lnTo>
                  <a:pt x="0" y="38805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07" t="0" r="-307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8804275"/>
            <a:ext cx="14223252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Aromatouch Massagemischung,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Zypresse und Ingwer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regen den Lymphfluss an und unterstützen den Abtransport von Stoffwechselabfällen (zellulärer Abfall) &amp; Toxinen im Körper.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239130"/>
            <a:ext cx="16882942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Säule 1 - </a:t>
            </a: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Entgiftung &amp; Reinigung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341763"/>
            <a:ext cx="10773042" cy="371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4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endocrine - Entgiftende Mischung</a:t>
            </a:r>
          </a:p>
          <a:p>
            <a:pPr algn="l" marL="0" indent="0" lvl="0">
              <a:lnSpc>
                <a:spcPts val="374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Mandarine (Lymphen), Rosmarin (Hirn), Geranium (Leber), Wacholder (Nieren), Koriander (Leber, Schwermetalle)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Aktivierung des Lymphflusses.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Tageroutine: Morgens 1 Kapsel zur Entgiftung und mehr Energie. Abends 1 Kapsel für den Regenerationsprozess nachts.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Öl verdünnt auf Lebergegend einmassieren. (Leberwickel)</a:t>
            </a:r>
          </a:p>
          <a:p>
            <a:pPr algn="l" marL="0" indent="0" lvl="0">
              <a:lnSpc>
                <a:spcPts val="374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342967"/>
            <a:ext cx="10773042" cy="3248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4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Lemon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Stärkt das Immunsystem.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Entzündungshemmend. Gesundes Blasen-/Nierensystem.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eden Tag im Wasser trinken zur Unterstützung/Reinigung der Entgiftungsorgane/Entgiftungsprozess.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Zerstäuben und inhalieren zur Stimmungshebung.</a:t>
            </a:r>
          </a:p>
          <a:p>
            <a:pPr algn="l" marL="0" indent="0" lvl="0">
              <a:lnSpc>
                <a:spcPts val="3749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52039" y="2603874"/>
            <a:ext cx="13428273" cy="611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Balance statt Überreaktion.</a:t>
            </a:r>
          </a:p>
          <a:p>
            <a:pPr algn="l">
              <a:lnSpc>
                <a:spcPts val="3499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Chronischer Stress kann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Entzündungsprozesse fördern.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Immunsystem belasten.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Regeneration beeinträchtigen.</a:t>
            </a:r>
          </a:p>
          <a:p>
            <a:pPr algn="l">
              <a:lnSpc>
                <a:spcPts val="3499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Unterstützende ätherische Öle: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Copaiba, Weihrauch, Kurkuma, DDR Prime</a:t>
            </a:r>
          </a:p>
          <a:p>
            <a:pPr algn="l">
              <a:lnSpc>
                <a:spcPts val="3499"/>
              </a:lnSpc>
            </a:pPr>
          </a:p>
          <a:p>
            <a:pPr algn="l" marL="0" indent="0" lvl="0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Reduktion von Entzündungen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Öle wie Weihrauch, Kurkuma und Oregano                                wirken entzündungshemmend auf zellulärer Ebene und schützen das Gewebe.</a:t>
            </a:r>
          </a:p>
          <a:p>
            <a:pPr algn="l" marL="0" indent="0" lvl="0">
              <a:lnSpc>
                <a:spcPts val="3499"/>
              </a:lnSpc>
            </a:pPr>
          </a:p>
          <a:p>
            <a:pPr algn="l" marL="0" indent="0" lvl="0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Ständige Mikroentzündungen im Gehirn (chronische Neuroinflammation) sind die Hauptursache für langfristigen Leistungsabfall.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Ätherische Öle regulieren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diesen Ablauf gezielt.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83859" y="1152525"/>
            <a:ext cx="16106741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Säule 2 - Entzündungshemmung 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371844" y="2171700"/>
            <a:ext cx="5533061" cy="5533039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03844" t="-16419" r="-4739" b="0"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3093" y="2938494"/>
            <a:ext cx="11250030" cy="552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Kurkuma-Zweikammerkapseln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kombinieren die Vorteile von Kurkuma mit ätherischen Ölen für eine verstärkte entzündungshemmende Wirkung.</a:t>
            </a:r>
          </a:p>
          <a:p>
            <a:pPr algn="l">
              <a:lnSpc>
                <a:spcPts val="3999"/>
              </a:lnSpc>
            </a:pP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Kurkuma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Entzündungshemmenden Eigenschaften, kann es in Kapselform eingenommen oder zum Kochen verwendet werden.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Ingwer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Hilft, Entzündungen zu lindern. Kann zum Kochen verwendet oder als Nahrungsergänzungsmittel eingenommen werden.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Copaiba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Unterstützt natürliche Entzündungsreaktion des Körpers. Kann innerlich und äußerlich angewendet werden.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Polyphenol-Komplex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Liefert Antioxidantien, die helfen, oxidativen Stress und Entzündungen zu bekämpfen.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142258" y="2869834"/>
            <a:ext cx="7454533" cy="5056118"/>
          </a:xfrm>
          <a:custGeom>
            <a:avLst/>
            <a:gdLst/>
            <a:ahLst/>
            <a:cxnLst/>
            <a:rect r="r" b="b" t="t" l="l"/>
            <a:pathLst>
              <a:path h="5056118" w="7454533">
                <a:moveTo>
                  <a:pt x="0" y="0"/>
                </a:moveTo>
                <a:lnTo>
                  <a:pt x="7454533" y="0"/>
                </a:lnTo>
                <a:lnTo>
                  <a:pt x="7454533" y="5056118"/>
                </a:lnTo>
                <a:lnTo>
                  <a:pt x="0" y="505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16263" y="3033744"/>
            <a:ext cx="3337030" cy="5005545"/>
          </a:xfrm>
          <a:custGeom>
            <a:avLst/>
            <a:gdLst/>
            <a:ahLst/>
            <a:cxnLst/>
            <a:rect r="r" b="b" t="t" l="l"/>
            <a:pathLst>
              <a:path h="5005545" w="3337030">
                <a:moveTo>
                  <a:pt x="0" y="0"/>
                </a:moveTo>
                <a:lnTo>
                  <a:pt x="3337029" y="0"/>
                </a:lnTo>
                <a:lnTo>
                  <a:pt x="3337029" y="5005545"/>
                </a:lnTo>
                <a:lnTo>
                  <a:pt x="0" y="50055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83093" y="1026350"/>
            <a:ext cx="14370199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Gesunde Entzündungsreaktion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95156" y="2705679"/>
            <a:ext cx="10709444" cy="6480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Stärku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ng der Immunantwort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dōTERRA Nahrungsergänzungen und Öle wie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On Guard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aktivieren die körpereigen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 Abwehr und stärken die Immunresiliens nachhaltig.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Weitere immunstärkende ätherische Öle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Copaiba, Weihrauch, Turmeric, DDR Prime, Oregano, Lemon, Teebaum, schwarzer Pfeffer.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Ziel: Balance und Wiederstandskraft fördern.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Stress, Schlaf und Immunfunktion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Öle wie ZenGest und Copaiba können bei der Entgiftung des Körpers helfen und Entzündungsreaktionen unterstützen. 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Sie fördern die Gesundheit des Verdauungssystems und können so die Immunreaktion unterstützen.</a:t>
            </a:r>
          </a:p>
          <a:p>
            <a:pPr algn="l" marL="0" indent="0" lvl="0">
              <a:lnSpc>
                <a:spcPts val="34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906776" y="4609974"/>
            <a:ext cx="1137989" cy="3048184"/>
          </a:xfrm>
          <a:custGeom>
            <a:avLst/>
            <a:gdLst/>
            <a:ahLst/>
            <a:cxnLst/>
            <a:rect r="r" b="b" t="t" l="l"/>
            <a:pathLst>
              <a:path h="3048184" w="1137989">
                <a:moveTo>
                  <a:pt x="0" y="0"/>
                </a:moveTo>
                <a:lnTo>
                  <a:pt x="1137988" y="0"/>
                </a:lnTo>
                <a:lnTo>
                  <a:pt x="1137988" y="3048184"/>
                </a:lnTo>
                <a:lnTo>
                  <a:pt x="0" y="30481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57057" y="4499078"/>
            <a:ext cx="3159080" cy="3159080"/>
          </a:xfrm>
          <a:custGeom>
            <a:avLst/>
            <a:gdLst/>
            <a:ahLst/>
            <a:cxnLst/>
            <a:rect r="r" b="b" t="t" l="l"/>
            <a:pathLst>
              <a:path h="3159080" w="3159080">
                <a:moveTo>
                  <a:pt x="0" y="0"/>
                </a:moveTo>
                <a:lnTo>
                  <a:pt x="3159080" y="0"/>
                </a:lnTo>
                <a:lnTo>
                  <a:pt x="3159080" y="3159080"/>
                </a:lnTo>
                <a:lnTo>
                  <a:pt x="0" y="3159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47065" y="4357320"/>
            <a:ext cx="3205102" cy="3567418"/>
          </a:xfrm>
          <a:custGeom>
            <a:avLst/>
            <a:gdLst/>
            <a:ahLst/>
            <a:cxnLst/>
            <a:rect r="r" b="b" t="t" l="l"/>
            <a:pathLst>
              <a:path h="3567418" w="3205102">
                <a:moveTo>
                  <a:pt x="0" y="0"/>
                </a:moveTo>
                <a:lnTo>
                  <a:pt x="3205102" y="0"/>
                </a:lnTo>
                <a:lnTo>
                  <a:pt x="3205102" y="3567418"/>
                </a:lnTo>
                <a:lnTo>
                  <a:pt x="0" y="35674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410451" y="4357320"/>
            <a:ext cx="2374072" cy="3871809"/>
          </a:xfrm>
          <a:custGeom>
            <a:avLst/>
            <a:gdLst/>
            <a:ahLst/>
            <a:cxnLst/>
            <a:rect r="r" b="b" t="t" l="l"/>
            <a:pathLst>
              <a:path h="3871809" w="2374072">
                <a:moveTo>
                  <a:pt x="0" y="0"/>
                </a:moveTo>
                <a:lnTo>
                  <a:pt x="2374072" y="0"/>
                </a:lnTo>
                <a:lnTo>
                  <a:pt x="2374072" y="3871809"/>
                </a:lnTo>
                <a:lnTo>
                  <a:pt x="0" y="3871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95156" y="1418279"/>
            <a:ext cx="13260715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Gesunde Immunreaktion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7959" y="2435446"/>
            <a:ext cx="11199079" cy="714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Kognitive Präzision erfordert die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Lösung gespeicherter Stressmuster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Mentale Kraft entsteht, wenn das Gehirn zielgerichtet arbeiten kann, ohne durch unterdrückte emotionale Blockaden sabotiert zu werden.</a:t>
            </a:r>
          </a:p>
          <a:p>
            <a:pPr algn="l">
              <a:lnSpc>
                <a:spcPts val="2400"/>
              </a:lnSpc>
            </a:pP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Rosmarin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fördert Konzentration, Fokus und mentale Klarheit.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Pfefferminze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fördert Wachheit und Aufmerksamkeit.                            </a:t>
            </a:r>
            <a:r>
              <a:rPr lang="en-US" b="true" sz="2499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Bringt Sauerstoff in die Zellen.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Vetiver und Sandelholz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sind erdend und helfen, Ruhe zu finden. 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Weihrauch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ist bekannt für seine neuroprotektiven Eigenschaften. Zur Unterstützung der Gehirngesundheit.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Verbessert das Gedächtnis und die Konzentration. 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Im Diffuser oder äußerlich mit einem Trägeröl auftragen.</a:t>
            </a:r>
          </a:p>
          <a:p>
            <a:pPr algn="l">
              <a:lnSpc>
                <a:spcPts val="3999"/>
              </a:lnSpc>
            </a:pPr>
          </a:p>
          <a:p>
            <a:pPr algn="l" marL="0" indent="0" lvl="0">
              <a:lnSpc>
                <a:spcPts val="3999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487055" y="2530696"/>
            <a:ext cx="3772245" cy="3993768"/>
          </a:xfrm>
          <a:custGeom>
            <a:avLst/>
            <a:gdLst/>
            <a:ahLst/>
            <a:cxnLst/>
            <a:rect r="r" b="b" t="t" l="l"/>
            <a:pathLst>
              <a:path h="3993768" w="3772245">
                <a:moveTo>
                  <a:pt x="0" y="0"/>
                </a:moveTo>
                <a:lnTo>
                  <a:pt x="3772245" y="0"/>
                </a:lnTo>
                <a:lnTo>
                  <a:pt x="3772245" y="3993768"/>
                </a:lnTo>
                <a:lnTo>
                  <a:pt x="0" y="399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87978" t="-57418" r="-23517" b="-5951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153241" y="6974187"/>
            <a:ext cx="1069734" cy="2865359"/>
          </a:xfrm>
          <a:custGeom>
            <a:avLst/>
            <a:gdLst/>
            <a:ahLst/>
            <a:cxnLst/>
            <a:rect r="r" b="b" t="t" l="l"/>
            <a:pathLst>
              <a:path h="2865359" w="1069734">
                <a:moveTo>
                  <a:pt x="0" y="0"/>
                </a:moveTo>
                <a:lnTo>
                  <a:pt x="1069734" y="0"/>
                </a:lnTo>
                <a:lnTo>
                  <a:pt x="1069734" y="2865359"/>
                </a:lnTo>
                <a:lnTo>
                  <a:pt x="0" y="28653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3805474" y="7017407"/>
            <a:ext cx="3299773" cy="2501820"/>
          </a:xfrm>
          <a:custGeom>
            <a:avLst/>
            <a:gdLst/>
            <a:ahLst/>
            <a:cxnLst/>
            <a:rect r="r" b="b" t="t" l="l"/>
            <a:pathLst>
              <a:path h="2501820" w="3299773">
                <a:moveTo>
                  <a:pt x="0" y="0"/>
                </a:moveTo>
                <a:lnTo>
                  <a:pt x="3299773" y="0"/>
                </a:lnTo>
                <a:lnTo>
                  <a:pt x="3299773" y="2501820"/>
                </a:lnTo>
                <a:lnTo>
                  <a:pt x="0" y="25018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82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23680" y="6618430"/>
            <a:ext cx="3668570" cy="3668570"/>
          </a:xfrm>
          <a:custGeom>
            <a:avLst/>
            <a:gdLst/>
            <a:ahLst/>
            <a:cxnLst/>
            <a:rect r="r" b="b" t="t" l="l"/>
            <a:pathLst>
              <a:path h="3668570" w="3668570">
                <a:moveTo>
                  <a:pt x="0" y="0"/>
                </a:moveTo>
                <a:lnTo>
                  <a:pt x="3668570" y="0"/>
                </a:lnTo>
                <a:lnTo>
                  <a:pt x="3668570" y="3668570"/>
                </a:lnTo>
                <a:lnTo>
                  <a:pt x="0" y="36685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899798" y="6335739"/>
            <a:ext cx="8039524" cy="4873701"/>
          </a:xfrm>
          <a:custGeom>
            <a:avLst/>
            <a:gdLst/>
            <a:ahLst/>
            <a:cxnLst/>
            <a:rect r="r" b="b" t="t" l="l"/>
            <a:pathLst>
              <a:path h="4873701" w="8039524">
                <a:moveTo>
                  <a:pt x="0" y="0"/>
                </a:moveTo>
                <a:lnTo>
                  <a:pt x="8039524" y="0"/>
                </a:lnTo>
                <a:lnTo>
                  <a:pt x="8039524" y="4873701"/>
                </a:lnTo>
                <a:lnTo>
                  <a:pt x="0" y="48737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8225877" y="7092599"/>
            <a:ext cx="3991681" cy="4490641"/>
          </a:xfrm>
          <a:custGeom>
            <a:avLst/>
            <a:gdLst/>
            <a:ahLst/>
            <a:cxnLst/>
            <a:rect r="r" b="b" t="t" l="l"/>
            <a:pathLst>
              <a:path h="4490641" w="3991681">
                <a:moveTo>
                  <a:pt x="0" y="0"/>
                </a:moveTo>
                <a:lnTo>
                  <a:pt x="3991681" y="0"/>
                </a:lnTo>
                <a:lnTo>
                  <a:pt x="3991681" y="4490642"/>
                </a:lnTo>
                <a:lnTo>
                  <a:pt x="0" y="44906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00000">
            <a:off x="5099127" y="7526375"/>
            <a:ext cx="3551298" cy="3551298"/>
          </a:xfrm>
          <a:custGeom>
            <a:avLst/>
            <a:gdLst/>
            <a:ahLst/>
            <a:cxnLst/>
            <a:rect r="r" b="b" t="t" l="l"/>
            <a:pathLst>
              <a:path h="3551298" w="3551298">
                <a:moveTo>
                  <a:pt x="0" y="0"/>
                </a:moveTo>
                <a:lnTo>
                  <a:pt x="3551299" y="0"/>
                </a:lnTo>
                <a:lnTo>
                  <a:pt x="3551299" y="3551298"/>
                </a:lnTo>
                <a:lnTo>
                  <a:pt x="0" y="35512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67959" y="1354681"/>
            <a:ext cx="16424733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25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Säule 3 - </a:t>
            </a: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Mentale Kraft, Fokus &amp; Ruhe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3093" y="1026350"/>
            <a:ext cx="15530869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Säule 4 - </a:t>
            </a: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Schlaf und Regeneration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83093" y="2753040"/>
            <a:ext cx="9321146" cy="5902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6"/>
              </a:lnSpc>
            </a:pP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Während des Schlafs</a:t>
            </a:r>
          </a:p>
          <a:p>
            <a:pPr algn="l">
              <a:lnSpc>
                <a:spcPts val="2396"/>
              </a:lnSpc>
            </a:pP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Verarbeitung von Informationen.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Regeneration des Nervensystems.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Abtransport von Stoffwechselabfällen.</a:t>
            </a:r>
          </a:p>
          <a:p>
            <a:pPr algn="l">
              <a:lnSpc>
                <a:spcPts val="2396"/>
              </a:lnSpc>
            </a:pPr>
          </a:p>
          <a:p>
            <a:pPr algn="l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Lavendel, Serenity, Vetiver, Römische Kamille,                      Zedernholz, Bergamot</a:t>
            </a:r>
          </a:p>
          <a:p>
            <a:pPr algn="l">
              <a:lnSpc>
                <a:spcPts val="2396"/>
              </a:lnSpc>
            </a:pPr>
          </a:p>
          <a:p>
            <a:pPr algn="l" marL="0" indent="0" lvl="0">
              <a:lnSpc>
                <a:spcPts val="3996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Viele ä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erische Öle sind bekannt für ihre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beruhigenden Eigenschaften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 können helfen,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Stress abzubauen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 die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emotionale Balance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zu fördern. Sie unterstützen die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Regeneration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 fördern einen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gesunden Schlaf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129658" y="4184535"/>
            <a:ext cx="4984524" cy="4984504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78860" t="-62663" r="-30739" b="-10137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820840" y="4761630"/>
            <a:ext cx="462949" cy="462949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E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7"/>
                </a:lnSpc>
              </a:pPr>
            </a:p>
          </p:txBody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3798725" y="2170451"/>
            <a:ext cx="3581445" cy="3581431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16093" t="0" r="-70102" b="-24243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9490007" y="4319978"/>
            <a:ext cx="2793783" cy="1298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7"/>
              </a:lnSpc>
            </a:pPr>
            <a:r>
              <a:rPr lang="en-US" sz="2497" b="true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Adaptiv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</a:t>
            </a:r>
          </a:p>
          <a:p>
            <a:pPr algn="l" marL="0" indent="0" lvl="0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Mentale Stärke &amp; Stressresistenz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589447" y="7879936"/>
            <a:ext cx="2935840" cy="1234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397" b="true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Lavender &amp; Serenity</a:t>
            </a:r>
            <a:r>
              <a:rPr lang="en-US" sz="23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</a:t>
            </a:r>
          </a:p>
          <a:p>
            <a:pPr algn="l" marL="0" indent="0" lvl="0">
              <a:lnSpc>
                <a:spcPts val="3357"/>
              </a:lnSpc>
            </a:pPr>
            <a:r>
              <a:rPr lang="en-US" sz="23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GABA-Aktivierung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3093" y="1026350"/>
            <a:ext cx="14370199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Schlaf und Regeneration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83093" y="2862190"/>
            <a:ext cx="8937063" cy="5521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Erholsame Mischung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Fördert Ruhe, Gehirnregeneration und erholsamen Schlaf.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Gedankenkarussel loslassen und durchschlafen.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Tag-Nacht-Regulation.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Ängste, Gefühle von gereizt sein.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Macht nicht müde.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Nimm 1-2 Kapseln 30 Min. vor dem Schlafengehen.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Massiere 1-2 Tr mit etwas FOC auf Deine Fussohlen.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Diffuser auf dem Nachttisch.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Nimm ein Bad mit 4-5 Tr Serenity.</a:t>
            </a:r>
          </a:p>
          <a:p>
            <a:pPr algn="l">
              <a:lnSpc>
                <a:spcPts val="39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39651" y="8437443"/>
            <a:ext cx="13324631" cy="623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3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283093" y="8475543"/>
            <a:ext cx="1332463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Mischung aus: Lavendel, Zedernholz, Kampfer, Ylang Ylang, Majoram, röm. Kamille, Baldrian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1494293" y="4261981"/>
            <a:ext cx="3211457" cy="3728977"/>
          </a:xfrm>
          <a:custGeom>
            <a:avLst/>
            <a:gdLst/>
            <a:ahLst/>
            <a:cxnLst/>
            <a:rect r="r" b="b" t="t" l="l"/>
            <a:pathLst>
              <a:path h="3728977" w="3211457">
                <a:moveTo>
                  <a:pt x="0" y="0"/>
                </a:moveTo>
                <a:lnTo>
                  <a:pt x="3211457" y="0"/>
                </a:lnTo>
                <a:lnTo>
                  <a:pt x="3211457" y="3728977"/>
                </a:lnTo>
                <a:lnTo>
                  <a:pt x="0" y="37289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221389" y="3467050"/>
            <a:ext cx="3413960" cy="5056118"/>
          </a:xfrm>
          <a:custGeom>
            <a:avLst/>
            <a:gdLst/>
            <a:ahLst/>
            <a:cxnLst/>
            <a:rect r="r" b="b" t="t" l="l"/>
            <a:pathLst>
              <a:path h="5056118" w="3413960">
                <a:moveTo>
                  <a:pt x="0" y="0"/>
                </a:moveTo>
                <a:lnTo>
                  <a:pt x="3413960" y="0"/>
                </a:lnTo>
                <a:lnTo>
                  <a:pt x="3413960" y="5056118"/>
                </a:lnTo>
                <a:lnTo>
                  <a:pt x="0" y="505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335294" y="3401502"/>
            <a:ext cx="3009011" cy="860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Mit Sauerkirschen-extrakt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77557" y="4715073"/>
            <a:ext cx="7468963" cy="4283617"/>
            <a:chOff x="0" y="0"/>
            <a:chExt cx="4767826" cy="273445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767826" cy="2734455"/>
            </a:xfrm>
            <a:custGeom>
              <a:avLst/>
              <a:gdLst/>
              <a:ahLst/>
              <a:cxnLst/>
              <a:rect r="r" b="b" t="t" l="l"/>
              <a:pathLst>
                <a:path h="2734455" w="4767826">
                  <a:moveTo>
                    <a:pt x="0" y="2278712"/>
                  </a:moveTo>
                  <a:lnTo>
                    <a:pt x="0" y="455742"/>
                  </a:lnTo>
                  <a:cubicBezTo>
                    <a:pt x="0" y="204173"/>
                    <a:pt x="213599" y="0"/>
                    <a:pt x="476783" y="0"/>
                  </a:cubicBezTo>
                  <a:lnTo>
                    <a:pt x="4291043" y="0"/>
                  </a:lnTo>
                  <a:cubicBezTo>
                    <a:pt x="4554227" y="0"/>
                    <a:pt x="4767826" y="204173"/>
                    <a:pt x="4767826" y="455742"/>
                  </a:cubicBezTo>
                  <a:lnTo>
                    <a:pt x="4767826" y="2278712"/>
                  </a:lnTo>
                  <a:cubicBezTo>
                    <a:pt x="4767826" y="2530282"/>
                    <a:pt x="4554227" y="2734455"/>
                    <a:pt x="4291043" y="2734455"/>
                  </a:cubicBezTo>
                  <a:lnTo>
                    <a:pt x="476783" y="2734455"/>
                  </a:lnTo>
                  <a:cubicBezTo>
                    <a:pt x="213599" y="2734455"/>
                    <a:pt x="0" y="2530282"/>
                    <a:pt x="0" y="2278712"/>
                  </a:cubicBezTo>
                  <a:close/>
                </a:path>
              </a:pathLst>
            </a:custGeom>
            <a:blipFill>
              <a:blip r:embed="rId3"/>
              <a:stretch>
                <a:fillRect l="-31088" t="-57997" r="-31263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83093" y="2403475"/>
            <a:ext cx="14175553" cy="737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Ein gesundes Mikrobiom ist essentiell für unsere ganzheitliche Gesundheit.</a:t>
            </a:r>
          </a:p>
          <a:p>
            <a:pPr algn="l">
              <a:lnSpc>
                <a:spcPts val="1920"/>
              </a:lnSpc>
            </a:pP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Das Gehirn kommuniziert ständig mit dem Verdauungstrakt über Nervensystem (Vagusnerv) und Mikrobiom. Ein Grossteil der essenziellen Botenstoffe, wie das Stimmungshormon Serotonin wird direkt im Darm hergestellt.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39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PB Assist+ und PB Restore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Geschützte Formel aus 28 Stämmen probiotischer                                                                 Bakterienstämme und präbiotischen Ballaststoffen in                                                              pflanzlicher Doppelkammerkapsel.</a:t>
            </a:r>
          </a:p>
          <a:p>
            <a:pPr algn="l" marL="539749" indent="-269875" lvl="1">
              <a:lnSpc>
                <a:spcPts val="39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Direkt im Darm freigesetzt, wo sie maximalen Nutzen bringen.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39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TerraZyme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: Enzyme für die Aufspaltung des Nahrungsbreis,                                                         verbesserte Aufnahme der Nährstoffe und essentiell wichtig                                                                 für alle Stoffwechselvorgänge.</a:t>
            </a:r>
          </a:p>
          <a:p>
            <a:pPr algn="l" marL="0" indent="0" lvl="0">
              <a:lnSpc>
                <a:spcPts val="3999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11917687" y="6761484"/>
            <a:ext cx="1543840" cy="1140135"/>
            <a:chOff x="0" y="0"/>
            <a:chExt cx="406608" cy="3002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6608" cy="300282"/>
            </a:xfrm>
            <a:custGeom>
              <a:avLst/>
              <a:gdLst/>
              <a:ahLst/>
              <a:cxnLst/>
              <a:rect r="r" b="b" t="t" l="l"/>
              <a:pathLst>
                <a:path h="300282" w="406608">
                  <a:moveTo>
                    <a:pt x="0" y="0"/>
                  </a:moveTo>
                  <a:lnTo>
                    <a:pt x="406608" y="0"/>
                  </a:lnTo>
                  <a:lnTo>
                    <a:pt x="406608" y="300282"/>
                  </a:lnTo>
                  <a:lnTo>
                    <a:pt x="0" y="300282"/>
                  </a:lnTo>
                  <a:close/>
                </a:path>
              </a:pathLst>
            </a:custGeom>
            <a:solidFill>
              <a:srgbClr val="F4F4E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06608" cy="3383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185516" y="7379250"/>
            <a:ext cx="2737099" cy="962753"/>
            <a:chOff x="0" y="0"/>
            <a:chExt cx="720882" cy="25356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20882" cy="253565"/>
            </a:xfrm>
            <a:custGeom>
              <a:avLst/>
              <a:gdLst/>
              <a:ahLst/>
              <a:cxnLst/>
              <a:rect r="r" b="b" t="t" l="l"/>
              <a:pathLst>
                <a:path h="253565" w="720882">
                  <a:moveTo>
                    <a:pt x="0" y="0"/>
                  </a:moveTo>
                  <a:lnTo>
                    <a:pt x="720882" y="0"/>
                  </a:lnTo>
                  <a:lnTo>
                    <a:pt x="720882" y="253565"/>
                  </a:lnTo>
                  <a:lnTo>
                    <a:pt x="0" y="253565"/>
                  </a:lnTo>
                  <a:close/>
                </a:path>
              </a:pathLst>
            </a:custGeom>
            <a:solidFill>
              <a:srgbClr val="F4F4E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720882" cy="291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1207227" y="6675479"/>
            <a:ext cx="3434180" cy="2982142"/>
          </a:xfrm>
          <a:custGeom>
            <a:avLst/>
            <a:gdLst/>
            <a:ahLst/>
            <a:cxnLst/>
            <a:rect r="r" b="b" t="t" l="l"/>
            <a:pathLst>
              <a:path h="2982142" w="3434180">
                <a:moveTo>
                  <a:pt x="0" y="0"/>
                </a:moveTo>
                <a:lnTo>
                  <a:pt x="3434180" y="0"/>
                </a:lnTo>
                <a:lnTo>
                  <a:pt x="3434180" y="2982142"/>
                </a:lnTo>
                <a:lnTo>
                  <a:pt x="0" y="2982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9354" r="0" b="-9354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900660" y="7111957"/>
            <a:ext cx="3327671" cy="2896569"/>
          </a:xfrm>
          <a:custGeom>
            <a:avLst/>
            <a:gdLst/>
            <a:ahLst/>
            <a:cxnLst/>
            <a:rect r="r" b="b" t="t" l="l"/>
            <a:pathLst>
              <a:path h="2896569" w="3327671">
                <a:moveTo>
                  <a:pt x="0" y="0"/>
                </a:moveTo>
                <a:lnTo>
                  <a:pt x="3327671" y="0"/>
                </a:lnTo>
                <a:lnTo>
                  <a:pt x="3327671" y="2896569"/>
                </a:lnTo>
                <a:lnTo>
                  <a:pt x="0" y="28965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9912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228331" y="7532136"/>
            <a:ext cx="1563380" cy="2455645"/>
          </a:xfrm>
          <a:custGeom>
            <a:avLst/>
            <a:gdLst/>
            <a:ahLst/>
            <a:cxnLst/>
            <a:rect r="r" b="b" t="t" l="l"/>
            <a:pathLst>
              <a:path h="2455645" w="1563380">
                <a:moveTo>
                  <a:pt x="0" y="0"/>
                </a:moveTo>
                <a:lnTo>
                  <a:pt x="1563380" y="0"/>
                </a:lnTo>
                <a:lnTo>
                  <a:pt x="1563380" y="2455645"/>
                </a:lnTo>
                <a:lnTo>
                  <a:pt x="0" y="2455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67371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283093" y="1026350"/>
            <a:ext cx="14370199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Darmflora gezielt unterstützen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3093" y="2317537"/>
            <a:ext cx="13427705" cy="648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Das Gehirn benötigt essenzielle Baustoffe für die zelluläre Energieproduktion und Protektion.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äglich hoch bioverfügbare Nährstoffe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von innen, um neuronale Flexibilität zu gewährleisten.</a:t>
            </a:r>
          </a:p>
          <a:p>
            <a:pPr algn="l">
              <a:lnSpc>
                <a:spcPts val="2240"/>
              </a:lnSpc>
            </a:p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Antioxidantien, Omega-3, Vitamine, Mineralien, Elektrolyte =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Zellschutz</a:t>
            </a:r>
          </a:p>
          <a:p>
            <a:pPr algn="l">
              <a:lnSpc>
                <a:spcPts val="2100"/>
              </a:lnSpc>
            </a:pP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llgemeines Wohlbefinden und langfristige Vitalität.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Antioxidans- und DNA-Schutz.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Energiestoffwechsel.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Funktion des Immunsystems.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Stress-Ruhemanagement.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Herz-Kreislauf-Gesundheit.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esunde Haare, Haut und Nägel, Knochen.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Augen, Gehirn und Nervensystem.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Funktion von Leber und Darm.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esunde Lunge und gesunde Atemwege.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527248" y="4012556"/>
            <a:ext cx="5603921" cy="3273838"/>
          </a:xfrm>
          <a:custGeom>
            <a:avLst/>
            <a:gdLst/>
            <a:ahLst/>
            <a:cxnLst/>
            <a:rect r="r" b="b" t="t" l="l"/>
            <a:pathLst>
              <a:path h="3273838" w="5603921">
                <a:moveTo>
                  <a:pt x="0" y="0"/>
                </a:moveTo>
                <a:lnTo>
                  <a:pt x="5603921" y="0"/>
                </a:lnTo>
                <a:lnTo>
                  <a:pt x="5603921" y="3273839"/>
                </a:lnTo>
                <a:lnTo>
                  <a:pt x="0" y="32738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36637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747882" y="7286395"/>
            <a:ext cx="2862042" cy="2688610"/>
            <a:chOff x="0" y="0"/>
            <a:chExt cx="753789" cy="7081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3789" cy="708111"/>
            </a:xfrm>
            <a:custGeom>
              <a:avLst/>
              <a:gdLst/>
              <a:ahLst/>
              <a:cxnLst/>
              <a:rect r="r" b="b" t="t" l="l"/>
              <a:pathLst>
                <a:path h="708111" w="753789">
                  <a:moveTo>
                    <a:pt x="0" y="0"/>
                  </a:moveTo>
                  <a:lnTo>
                    <a:pt x="753789" y="0"/>
                  </a:lnTo>
                  <a:lnTo>
                    <a:pt x="753789" y="708111"/>
                  </a:lnTo>
                  <a:lnTo>
                    <a:pt x="0" y="708111"/>
                  </a:lnTo>
                  <a:close/>
                </a:path>
              </a:pathLst>
            </a:custGeom>
            <a:solidFill>
              <a:srgbClr val="F1F0E6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3789" cy="746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283093" y="933871"/>
            <a:ext cx="16309948" cy="1295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99"/>
              </a:lnSpc>
            </a:pPr>
            <a:r>
              <a:rPr lang="en-US" sz="7499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Säule 5 - Nährstoffe</a:t>
            </a:r>
            <a:r>
              <a:rPr lang="en-US" sz="7499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 = Neuroprotektion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5716250" y="7286395"/>
            <a:ext cx="2211623" cy="2688610"/>
            <a:chOff x="0" y="0"/>
            <a:chExt cx="582485" cy="70811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82485" cy="708111"/>
            </a:xfrm>
            <a:custGeom>
              <a:avLst/>
              <a:gdLst/>
              <a:ahLst/>
              <a:cxnLst/>
              <a:rect r="r" b="b" t="t" l="l"/>
              <a:pathLst>
                <a:path h="708111" w="582485">
                  <a:moveTo>
                    <a:pt x="0" y="0"/>
                  </a:moveTo>
                  <a:lnTo>
                    <a:pt x="582485" y="0"/>
                  </a:lnTo>
                  <a:lnTo>
                    <a:pt x="582485" y="708111"/>
                  </a:lnTo>
                  <a:lnTo>
                    <a:pt x="0" y="708111"/>
                  </a:lnTo>
                  <a:close/>
                </a:path>
              </a:pathLst>
            </a:custGeom>
            <a:solidFill>
              <a:srgbClr val="F1F0E6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82485" cy="746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5794544" y="7392245"/>
            <a:ext cx="2055036" cy="1749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7"/>
              </a:lnSpc>
            </a:pPr>
            <a:r>
              <a:rPr lang="en-US" sz="19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Alpha CRS+</a:t>
            </a:r>
          </a:p>
          <a:p>
            <a:pPr algn="ctr" marL="0" indent="0" lvl="0">
              <a:lnSpc>
                <a:spcPts val="2797"/>
              </a:lnSpc>
            </a:pPr>
            <a:r>
              <a:rPr lang="en-US" sz="1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Zellenergie &amp; Schutz vor oxidativem Stress im Gehirn.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59911" y="7392245"/>
            <a:ext cx="2637984" cy="2454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7"/>
              </a:lnSpc>
            </a:pPr>
            <a:r>
              <a:rPr lang="en-US" sz="19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xEO Mega</a:t>
            </a:r>
          </a:p>
          <a:p>
            <a:pPr algn="ctr" marL="0" indent="0" lvl="0">
              <a:lnSpc>
                <a:spcPts val="2797"/>
              </a:lnSpc>
            </a:pPr>
            <a:r>
              <a:rPr lang="en-US" sz="1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Essentielle Omega-3-Fettsäuren (EPA/DHA). Liefert die Bausteine für die Myelinschichten (Isolierung der Nervenbahnen).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2774343" y="7286395"/>
            <a:ext cx="2784008" cy="2688610"/>
            <a:chOff x="0" y="0"/>
            <a:chExt cx="733237" cy="70811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33237" cy="708111"/>
            </a:xfrm>
            <a:custGeom>
              <a:avLst/>
              <a:gdLst/>
              <a:ahLst/>
              <a:cxnLst/>
              <a:rect r="r" b="b" t="t" l="l"/>
              <a:pathLst>
                <a:path h="708111" w="733237">
                  <a:moveTo>
                    <a:pt x="0" y="0"/>
                  </a:moveTo>
                  <a:lnTo>
                    <a:pt x="733237" y="0"/>
                  </a:lnTo>
                  <a:lnTo>
                    <a:pt x="733237" y="708111"/>
                  </a:lnTo>
                  <a:lnTo>
                    <a:pt x="0" y="708111"/>
                  </a:lnTo>
                  <a:close/>
                </a:path>
              </a:pathLst>
            </a:custGeom>
            <a:solidFill>
              <a:srgbClr val="F1F0E6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733237" cy="746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2934803" y="7392245"/>
            <a:ext cx="2463089" cy="2454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7"/>
              </a:lnSpc>
            </a:pPr>
            <a:r>
              <a:rPr lang="en-US" sz="19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Microplex VMz</a:t>
            </a:r>
          </a:p>
          <a:p>
            <a:pPr algn="ctr" marL="0" indent="0" lvl="0">
              <a:lnSpc>
                <a:spcPts val="2797"/>
              </a:lnSpc>
            </a:pPr>
            <a:r>
              <a:rPr lang="en-US" sz="1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Lebenswichtige Vitamine und Mineralstoffe als Co-Faktoren für die Neurotransmitter-synthese.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79682" y="2615441"/>
            <a:ext cx="6784705" cy="5056118"/>
          </a:xfrm>
          <a:custGeom>
            <a:avLst/>
            <a:gdLst/>
            <a:ahLst/>
            <a:cxnLst/>
            <a:rect r="r" b="b" t="t" l="l"/>
            <a:pathLst>
              <a:path h="5056118" w="6784705">
                <a:moveTo>
                  <a:pt x="0" y="0"/>
                </a:moveTo>
                <a:lnTo>
                  <a:pt x="6784705" y="0"/>
                </a:lnTo>
                <a:lnTo>
                  <a:pt x="6784705" y="5056118"/>
                </a:lnTo>
                <a:lnTo>
                  <a:pt x="0" y="505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90850" y="3299123"/>
            <a:ext cx="4926474" cy="5056118"/>
          </a:xfrm>
          <a:custGeom>
            <a:avLst/>
            <a:gdLst/>
            <a:ahLst/>
            <a:cxnLst/>
            <a:rect r="r" b="b" t="t" l="l"/>
            <a:pathLst>
              <a:path h="5056118" w="4926474">
                <a:moveTo>
                  <a:pt x="0" y="0"/>
                </a:moveTo>
                <a:lnTo>
                  <a:pt x="4926474" y="0"/>
                </a:lnTo>
                <a:lnTo>
                  <a:pt x="4926474" y="5056118"/>
                </a:lnTo>
                <a:lnTo>
                  <a:pt x="0" y="505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49975" y="5733610"/>
            <a:ext cx="4452755" cy="3875898"/>
          </a:xfrm>
          <a:custGeom>
            <a:avLst/>
            <a:gdLst/>
            <a:ahLst/>
            <a:cxnLst/>
            <a:rect r="r" b="b" t="t" l="l"/>
            <a:pathLst>
              <a:path h="3875898" w="4452755">
                <a:moveTo>
                  <a:pt x="0" y="0"/>
                </a:moveTo>
                <a:lnTo>
                  <a:pt x="4452755" y="0"/>
                </a:lnTo>
                <a:lnTo>
                  <a:pt x="4452755" y="3875898"/>
                </a:lnTo>
                <a:lnTo>
                  <a:pt x="0" y="38758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991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30792" y="1185345"/>
            <a:ext cx="12001161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Wellnesspaket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30792" y="2864501"/>
            <a:ext cx="8860058" cy="6111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96"/>
              </a:lnSpc>
            </a:pPr>
            <a:r>
              <a:rPr lang="en-US" sz="2497" spc="4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Vitam</a:t>
            </a:r>
            <a:r>
              <a:rPr lang="en-US" sz="2497" spc="4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ine, Mineralien, Omega-3-Fettsäuren, Enzyme und probiotische Mikroorganismen sind entscheidend für die ganzheitliche Gesundheit.</a:t>
            </a:r>
          </a:p>
          <a:p>
            <a:pPr algn="l" marL="0" indent="0" lvl="0">
              <a:lnSpc>
                <a:spcPts val="2396"/>
              </a:lnSpc>
            </a:pPr>
          </a:p>
          <a:p>
            <a:pPr algn="l" marL="0" indent="0" lvl="0">
              <a:lnSpc>
                <a:spcPts val="3996"/>
              </a:lnSpc>
            </a:pPr>
            <a:r>
              <a:rPr lang="en-US" sz="2497" spc="4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</a:t>
            </a:r>
            <a:r>
              <a:rPr lang="en-US" sz="2497" spc="4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ie steuern die Botenstoffe und Abläufe des Gehirns, regulieren Stress, halten das Abwehrsystem aktiv und liefern Energie.</a:t>
            </a:r>
          </a:p>
          <a:p>
            <a:pPr algn="l">
              <a:lnSpc>
                <a:spcPts val="2396"/>
              </a:lnSpc>
            </a:pP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4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Des Monatspaket liefert alles in einem.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4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Kapseln oder Sachets.</a:t>
            </a:r>
          </a:p>
          <a:p>
            <a:pPr algn="l" marL="539291" indent="-269646" lvl="1">
              <a:lnSpc>
                <a:spcPts val="3996"/>
              </a:lnSpc>
              <a:buFont typeface="Arial"/>
              <a:buChar char="•"/>
            </a:pPr>
            <a:r>
              <a:rPr lang="en-US" sz="2497" spc="4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Auch vegan erhältlich.</a:t>
            </a:r>
          </a:p>
          <a:p>
            <a:pPr algn="l">
              <a:lnSpc>
                <a:spcPts val="3996"/>
              </a:lnSpc>
            </a:pPr>
          </a:p>
          <a:p>
            <a:pPr algn="l" marL="0" indent="0" lvl="0">
              <a:lnSpc>
                <a:spcPts val="3996"/>
              </a:lnSpc>
            </a:pP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83093" y="2598827"/>
            <a:ext cx="10057561" cy="703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DDR Prime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Antioxidantien, die neuroprotektive Eigenschaften haben. Nährstoffe, die die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Zellgesundheit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 die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Energieproduktion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unterstützen.</a:t>
            </a:r>
          </a:p>
          <a:p>
            <a:pPr algn="l">
              <a:lnSpc>
                <a:spcPts val="39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Gesunde Entzündungsreaktion.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Weihrauch Wild Orange, Litsea, Thymian, Nelke, Niaouli, Bohnenkraut, Lemongras</a:t>
            </a:r>
          </a:p>
          <a:p>
            <a:pPr algn="l">
              <a:lnSpc>
                <a:spcPts val="3999"/>
              </a:lnSpc>
            </a:pPr>
          </a:p>
          <a:p>
            <a:pPr algn="l">
              <a:lnSpc>
                <a:spcPts val="3999"/>
              </a:lnSpc>
            </a:pP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EO Mega+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Mischung aus essentiellen Fettsäuren, die die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Gehirnfunktion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und die allgemeine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Zellgesundheit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unterstützt. Kombiniert mit ätherischem Wild Orange-Öl (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Limonene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), welches ein Verstärker der Wirkung ist und zusammen auch zur </a:t>
            </a:r>
            <a:r>
              <a:rPr lang="en-US" sz="2499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Blutdruckregulation und Herz-Kreislaufgesundheit</a:t>
            </a:r>
            <a:r>
              <a:rPr lang="en-US" sz="24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beiträgt.</a:t>
            </a:r>
          </a:p>
          <a:p>
            <a:pPr algn="l" marL="0" indent="0" lvl="0">
              <a:lnSpc>
                <a:spcPts val="3999"/>
              </a:lnSpc>
            </a:pPr>
          </a:p>
        </p:txBody>
      </p:sp>
      <p:grpSp>
        <p:nvGrpSpPr>
          <p:cNvPr name="Group 4" id="4"/>
          <p:cNvGrpSpPr/>
          <p:nvPr/>
        </p:nvGrpSpPr>
        <p:grpSpPr>
          <a:xfrm rot="0">
            <a:off x="11229131" y="4962227"/>
            <a:ext cx="4424162" cy="5427542"/>
            <a:chOff x="0" y="0"/>
            <a:chExt cx="5898882" cy="72367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315717" y="2477358"/>
              <a:ext cx="1301627" cy="3056723"/>
            </a:xfrm>
            <a:custGeom>
              <a:avLst/>
              <a:gdLst/>
              <a:ahLst/>
              <a:cxnLst/>
              <a:rect r="r" b="b" t="t" l="l"/>
              <a:pathLst>
                <a:path h="3056723" w="1301627">
                  <a:moveTo>
                    <a:pt x="0" y="0"/>
                  </a:moveTo>
                  <a:lnTo>
                    <a:pt x="1301626" y="0"/>
                  </a:lnTo>
                  <a:lnTo>
                    <a:pt x="1301626" y="3056723"/>
                  </a:lnTo>
                  <a:lnTo>
                    <a:pt x="0" y="3056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658848" y="0"/>
              <a:ext cx="4240034" cy="7236723"/>
            </a:xfrm>
            <a:custGeom>
              <a:avLst/>
              <a:gdLst/>
              <a:ahLst/>
              <a:cxnLst/>
              <a:rect r="r" b="b" t="t" l="l"/>
              <a:pathLst>
                <a:path h="7236723" w="4240034">
                  <a:moveTo>
                    <a:pt x="0" y="0"/>
                  </a:moveTo>
                  <a:lnTo>
                    <a:pt x="4240034" y="0"/>
                  </a:lnTo>
                  <a:lnTo>
                    <a:pt x="4240034" y="7236723"/>
                  </a:lnTo>
                  <a:lnTo>
                    <a:pt x="0" y="7236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3784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1691779"/>
              <a:ext cx="3994996" cy="4173344"/>
            </a:xfrm>
            <a:custGeom>
              <a:avLst/>
              <a:gdLst/>
              <a:ahLst/>
              <a:cxnLst/>
              <a:rect r="r" b="b" t="t" l="l"/>
              <a:pathLst>
                <a:path h="4173344" w="3994996">
                  <a:moveTo>
                    <a:pt x="0" y="0"/>
                  </a:moveTo>
                  <a:lnTo>
                    <a:pt x="3994996" y="0"/>
                  </a:lnTo>
                  <a:lnTo>
                    <a:pt x="3994996" y="4173344"/>
                  </a:lnTo>
                  <a:lnTo>
                    <a:pt x="0" y="4173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4939346" y="5143500"/>
            <a:ext cx="2994084" cy="4491127"/>
          </a:xfrm>
          <a:custGeom>
            <a:avLst/>
            <a:gdLst/>
            <a:ahLst/>
            <a:cxnLst/>
            <a:rect r="r" b="b" t="t" l="l"/>
            <a:pathLst>
              <a:path h="4491127" w="2994084">
                <a:moveTo>
                  <a:pt x="0" y="0"/>
                </a:moveTo>
                <a:lnTo>
                  <a:pt x="2994085" y="0"/>
                </a:lnTo>
                <a:lnTo>
                  <a:pt x="2994085" y="4491127"/>
                </a:lnTo>
                <a:lnTo>
                  <a:pt x="0" y="44911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83093" y="1026350"/>
            <a:ext cx="14370199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Neuroprotektion &amp; Regeneration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553946" y="0"/>
            <a:ext cx="19395892" cy="10287000"/>
          </a:xfrm>
          <a:custGeom>
            <a:avLst/>
            <a:gdLst/>
            <a:ahLst/>
            <a:cxnLst/>
            <a:rect r="r" b="b" t="t" l="l"/>
            <a:pathLst>
              <a:path h="10287000" w="19395892">
                <a:moveTo>
                  <a:pt x="0" y="0"/>
                </a:moveTo>
                <a:lnTo>
                  <a:pt x="19395892" y="0"/>
                </a:lnTo>
                <a:lnTo>
                  <a:pt x="1939589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74" t="-6333" r="-3938" b="-6703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34840" y="1167814"/>
            <a:ext cx="9414135" cy="7601582"/>
            <a:chOff x="0" y="0"/>
            <a:chExt cx="2479443" cy="20020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79443" cy="2002063"/>
            </a:xfrm>
            <a:custGeom>
              <a:avLst/>
              <a:gdLst/>
              <a:ahLst/>
              <a:cxnLst/>
              <a:rect r="r" b="b" t="t" l="l"/>
              <a:pathLst>
                <a:path h="2002063" w="2479443">
                  <a:moveTo>
                    <a:pt x="0" y="0"/>
                  </a:moveTo>
                  <a:lnTo>
                    <a:pt x="2479443" y="0"/>
                  </a:lnTo>
                  <a:lnTo>
                    <a:pt x="2479443" y="2002063"/>
                  </a:lnTo>
                  <a:lnTo>
                    <a:pt x="0" y="200206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479443" cy="20401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567612" y="3419178"/>
            <a:ext cx="8923656" cy="6013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7"/>
              </a:lnSpc>
            </a:pP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Die Wirbelsäule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bietet den schnellsten physischen Zugang zum Nervensystem.</a:t>
            </a:r>
          </a:p>
          <a:p>
            <a:pPr algn="l">
              <a:lnSpc>
                <a:spcPts val="2097"/>
              </a:lnSpc>
            </a:pP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Die speziell entwickelte Methode von Boyd Truman nutzt      die einzigartige Anatomie des Rückens. </a:t>
            </a:r>
          </a:p>
          <a:p>
            <a:pPr algn="l">
              <a:lnSpc>
                <a:spcPts val="2097"/>
              </a:lnSpc>
            </a:pP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Hier liegen die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Nervenstränge des zentralen Nervensystem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s. </a:t>
            </a:r>
          </a:p>
          <a:p>
            <a:pPr algn="l">
              <a:lnSpc>
                <a:spcPts val="2097"/>
              </a:lnSpc>
            </a:pP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Ein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schichtweises Auftragen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von Ölen zielt direkt auf </a:t>
            </a: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neurologische Abläufe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ab und ermöglicht es den Ölen,           ihre Wirkung synergetisch im zentralen Nervensystem              zu entfalten.</a:t>
            </a:r>
          </a:p>
          <a:p>
            <a:pPr algn="l">
              <a:lnSpc>
                <a:spcPts val="3497"/>
              </a:lnSpc>
            </a:pPr>
          </a:p>
          <a:p>
            <a:pPr algn="l">
              <a:lnSpc>
                <a:spcPts val="3497"/>
              </a:lnSpc>
            </a:pPr>
          </a:p>
          <a:p>
            <a:pPr algn="l" marL="0" indent="0" lvl="0">
              <a:lnSpc>
                <a:spcPts val="3497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567612" y="1710032"/>
            <a:ext cx="14815387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Symphonie der Zellen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8772" y="857250"/>
            <a:ext cx="12001161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00"/>
              </a:lnSpc>
            </a:pPr>
            <a:r>
              <a:rPr lang="en-US" sz="7500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Neurologisches Protokoll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95697" y="3936346"/>
            <a:ext cx="2563603" cy="4032075"/>
          </a:xfrm>
          <a:custGeom>
            <a:avLst/>
            <a:gdLst/>
            <a:ahLst/>
            <a:cxnLst/>
            <a:rect r="r" b="b" t="t" l="l"/>
            <a:pathLst>
              <a:path h="4032075" w="2563603">
                <a:moveTo>
                  <a:pt x="0" y="0"/>
                </a:moveTo>
                <a:lnTo>
                  <a:pt x="2563603" y="0"/>
                </a:lnTo>
                <a:lnTo>
                  <a:pt x="2563603" y="4032075"/>
                </a:lnTo>
                <a:lnTo>
                  <a:pt x="0" y="4032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861490" y="6747735"/>
            <a:ext cx="5726369" cy="3209387"/>
          </a:xfrm>
          <a:custGeom>
            <a:avLst/>
            <a:gdLst/>
            <a:ahLst/>
            <a:cxnLst/>
            <a:rect r="r" b="b" t="t" l="l"/>
            <a:pathLst>
              <a:path h="3209387" w="5726369">
                <a:moveTo>
                  <a:pt x="0" y="0"/>
                </a:moveTo>
                <a:lnTo>
                  <a:pt x="5726369" y="0"/>
                </a:lnTo>
                <a:lnTo>
                  <a:pt x="5726369" y="3209387"/>
                </a:lnTo>
                <a:lnTo>
                  <a:pt x="0" y="32093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48772" y="2998695"/>
            <a:ext cx="5143917" cy="5425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Mögliche Gesundheitsthemen: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•ADHS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•Alzheimer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•Demenz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•Epilepsie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•Fibromyalgie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•Gedächtnisverlust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•Glaukom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•Krampfanfälle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•Multiple Sklerose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•Parkinson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•Polyneuropathie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•Schlaganfall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35641" y="2998695"/>
            <a:ext cx="3924839" cy="5006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399" b="true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Ablauf, verwendete Öle: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•Weihrauch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•Trägeröl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•Thymian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•Nelke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•Massagemischung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•Lemongrass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•Melissa/Arbovitae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•Kurkuma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•Patchouli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•Bergamot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•Peppermint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46425" y="2998695"/>
            <a:ext cx="5143917" cy="3329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lang="en-US" sz="2399" b="true">
                <a:solidFill>
                  <a:srgbClr val="68483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Körpersystem: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•Nervenssystem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•Bewegungsapparat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•Emotionales System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•Limbisches System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•Herz-Kreislauf-System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•Endokrines System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48772" y="2124075"/>
            <a:ext cx="13729316" cy="495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7"/>
              </a:lnSpc>
            </a:pPr>
            <a:r>
              <a:rPr lang="en-US" sz="29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Entspannung, Regeneration und Unterstützung des Wohlbefindens.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4296" y="2002542"/>
            <a:ext cx="14358905" cy="6234218"/>
            <a:chOff x="0" y="0"/>
            <a:chExt cx="3781769" cy="16419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81769" cy="1641934"/>
            </a:xfrm>
            <a:custGeom>
              <a:avLst/>
              <a:gdLst/>
              <a:ahLst/>
              <a:cxnLst/>
              <a:rect r="r" b="b" t="t" l="l"/>
              <a:pathLst>
                <a:path h="1641934" w="3781769">
                  <a:moveTo>
                    <a:pt x="0" y="0"/>
                  </a:moveTo>
                  <a:lnTo>
                    <a:pt x="3781769" y="0"/>
                  </a:lnTo>
                  <a:lnTo>
                    <a:pt x="3781769" y="1641934"/>
                  </a:lnTo>
                  <a:lnTo>
                    <a:pt x="0" y="1641934"/>
                  </a:lnTo>
                  <a:close/>
                </a:path>
              </a:pathLst>
            </a:custGeom>
            <a:solidFill>
              <a:srgbClr val="FFFFFF">
                <a:alpha val="6078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781769" cy="16800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223353" y="2166926"/>
            <a:ext cx="13841294" cy="5886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23"/>
              </a:lnSpc>
            </a:pPr>
            <a:r>
              <a:rPr lang="en-US" sz="33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Feinstoffliche Wirkung ätherischer Öle wirkt über die rein biochemische Ebene hinaus. Sie berühren subtile Energiefelder des Körpers und fördern emotionale Balance sowie mentale Klarheit. </a:t>
            </a:r>
          </a:p>
          <a:p>
            <a:pPr algn="ctr" marL="0" indent="0" lvl="0">
              <a:lnSpc>
                <a:spcPts val="4723"/>
              </a:lnSpc>
            </a:pPr>
          </a:p>
          <a:p>
            <a:pPr algn="ctr" marL="0" indent="0" lvl="0">
              <a:lnSpc>
                <a:spcPts val="4723"/>
              </a:lnSpc>
            </a:pPr>
            <a:r>
              <a:rPr lang="en-US" sz="33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Die Verbindung zwischen Duft, Emotion und Energiefluss eröffnet  einen ganzheitlichen Weg zu innerem Gleichgewicht und           seelischer Gesundheit.</a:t>
            </a:r>
          </a:p>
          <a:p>
            <a:pPr algn="ctr" marL="0" indent="0" lvl="0">
              <a:lnSpc>
                <a:spcPts val="4723"/>
              </a:lnSpc>
            </a:pPr>
          </a:p>
          <a:p>
            <a:pPr algn="ctr" marL="0" indent="0" lvl="0">
              <a:lnSpc>
                <a:spcPts val="4723"/>
              </a:lnSpc>
            </a:pPr>
            <a:r>
              <a:rPr lang="en-US" sz="3374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„Ätherische Öle sind flüssiges Licht – sie verbinden Körper, Geist und Seele auf tiefster Ebene."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8" r="0" b="-1664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951356"/>
            <a:ext cx="17006789" cy="7508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7"/>
              </a:lnSpc>
            </a:pP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Ölmischung bei ADS und ADHS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 Tr Zedernholz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 Tr Weihrauch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 Tr Lavendel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 Tr Vetiver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1-2 Tr verdünnt auf Nacken, Schläfen, Stirn, Fusssohlen.</a:t>
            </a:r>
          </a:p>
          <a:p>
            <a:pPr algn="l">
              <a:lnSpc>
                <a:spcPts val="2097"/>
              </a:lnSpc>
            </a:pPr>
          </a:p>
          <a:p>
            <a:pPr algn="l">
              <a:lnSpc>
                <a:spcPts val="3497"/>
              </a:lnSpc>
            </a:pP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Diebesmischung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40 Tr Zimt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35 Tr Lavendel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25 Tr Eukalyptus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je 20 Tr Lemon und Weihrauch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15 Tr Nelke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10 Tr Rosmarin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Zur Stärkung des Immunsystems und bei Infekten verdünnt auf Fusssohlen und Hals auftragen.</a:t>
            </a:r>
          </a:p>
          <a:p>
            <a:pPr algn="l">
              <a:lnSpc>
                <a:spcPts val="2097"/>
              </a:lnSpc>
            </a:pPr>
          </a:p>
          <a:p>
            <a:pPr algn="l" marL="539291" indent="-269646" lvl="1">
              <a:lnSpc>
                <a:spcPts val="3497"/>
              </a:lnSpc>
              <a:buFont typeface="Arial"/>
              <a:buChar char="•"/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Trage Öle auf Nacken, Schultern oder Fußsohlen auf, um Nerven zu beruhigen und Emotionen zu erden.</a:t>
            </a:r>
          </a:p>
          <a:p>
            <a:pPr algn="l" marL="539291" indent="-269646" lvl="1">
              <a:lnSpc>
                <a:spcPts val="3497"/>
              </a:lnSpc>
              <a:buFont typeface="Arial"/>
              <a:buChar char="•"/>
            </a:pP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Jeder Körper ist unterschiedlich.</a:t>
            </a: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Es ist wichtig, die Öle auszuprobieren. Teste, was für Dich am besten funktioniert.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515660"/>
            <a:ext cx="12001161" cy="1146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61"/>
              </a:lnSpc>
            </a:pPr>
            <a:r>
              <a:rPr lang="en-US" sz="6615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Rezepte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32095" y="1951356"/>
            <a:ext cx="8373315" cy="3489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7"/>
              </a:lnSpc>
            </a:pPr>
            <a:r>
              <a:rPr lang="en-US" sz="2497" u="sng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Entgiftungsbad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360 Gramm Bittersalz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160 Gramm Natron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3-6 Tr Zendocrine</a:t>
            </a:r>
          </a:p>
          <a:p>
            <a:pPr algn="l">
              <a:lnSpc>
                <a:spcPts val="3497"/>
              </a:lnSpc>
            </a:pPr>
            <a:r>
              <a:rPr lang="en-US" sz="2497">
                <a:solidFill>
                  <a:srgbClr val="68483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Mischen und ins laufende Badewasser einrühren. Mindestens 30 Minuten baden bei nicht mehr als 38 Grad.</a:t>
            </a:r>
          </a:p>
          <a:p>
            <a:pPr algn="l">
              <a:lnSpc>
                <a:spcPts val="3497"/>
              </a:lnSpc>
            </a:pPr>
          </a:p>
          <a:p>
            <a:pPr algn="l" marL="0" indent="0" lvl="0">
              <a:lnSpc>
                <a:spcPts val="3497"/>
              </a:lnSpc>
            </a:pP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87142" y="2002542"/>
            <a:ext cx="10113716" cy="6027523"/>
            <a:chOff x="0" y="0"/>
            <a:chExt cx="2663695" cy="15874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63695" cy="1587496"/>
            </a:xfrm>
            <a:custGeom>
              <a:avLst/>
              <a:gdLst/>
              <a:ahLst/>
              <a:cxnLst/>
              <a:rect r="r" b="b" t="t" l="l"/>
              <a:pathLst>
                <a:path h="1587496" w="2663695">
                  <a:moveTo>
                    <a:pt x="0" y="0"/>
                  </a:moveTo>
                  <a:lnTo>
                    <a:pt x="2663695" y="0"/>
                  </a:lnTo>
                  <a:lnTo>
                    <a:pt x="2663695" y="1587496"/>
                  </a:lnTo>
                  <a:lnTo>
                    <a:pt x="0" y="1587496"/>
                  </a:ln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663695" cy="16255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489917" y="2094485"/>
            <a:ext cx="9308166" cy="5738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09"/>
              </a:lnSpc>
            </a:pPr>
            <a:r>
              <a:rPr lang="en-US" sz="4435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Ein starkes Gehirn ist das Ergebnis              von täglicher, reiner Pflege.</a:t>
            </a:r>
          </a:p>
          <a:p>
            <a:pPr algn="ctr">
              <a:lnSpc>
                <a:spcPts val="4109"/>
              </a:lnSpc>
            </a:pPr>
          </a:p>
          <a:p>
            <a:pPr algn="ctr">
              <a:lnSpc>
                <a:spcPts val="4809"/>
              </a:lnSpc>
            </a:pPr>
            <a:r>
              <a:rPr lang="en-US" sz="3435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Wirkliche neuronale Vitalität entsteht nicht durch schnelle Lösungen, sondern durch beständige Unterstützung - von innen und von aussen.</a:t>
            </a:r>
          </a:p>
          <a:p>
            <a:pPr algn="ctr">
              <a:lnSpc>
                <a:spcPts val="4809"/>
              </a:lnSpc>
            </a:pPr>
          </a:p>
          <a:p>
            <a:pPr algn="ctr" marL="0" indent="0" lvl="0">
              <a:lnSpc>
                <a:spcPts val="4809"/>
              </a:lnSpc>
            </a:pPr>
            <a:r>
              <a:rPr lang="en-US" sz="3435">
                <a:solidFill>
                  <a:srgbClr val="68483F"/>
                </a:solidFill>
                <a:latin typeface="Catchy Mager"/>
                <a:ea typeface="Catchy Mager"/>
                <a:cs typeface="Catchy Mager"/>
                <a:sym typeface="Catchy Mager"/>
              </a:rPr>
              <a:t>Gesundheit entsteht dort, wo Körper, Geist und Emotionen im Gleichgewicht sind.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DAHLrqfCPHc</dc:identifier>
  <dcterms:modified xsi:type="dcterms:W3CDTF">2011-08-01T06:04:30Z</dcterms:modified>
  <cp:revision>1</cp:revision>
  <dc:title>Gehirn und Nervensystem</dc:title>
</cp:coreProperties>
</file>